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5489" r:id="rId1"/>
  </p:sldMasterIdLst>
  <p:notesMasterIdLst>
    <p:notesMasterId r:id="rId57"/>
  </p:notesMasterIdLst>
  <p:handoutMasterIdLst>
    <p:handoutMasterId r:id="rId58"/>
  </p:handoutMasterIdLst>
  <p:sldIdLst>
    <p:sldId id="259" r:id="rId2"/>
    <p:sldId id="373" r:id="rId3"/>
    <p:sldId id="374" r:id="rId4"/>
    <p:sldId id="352" r:id="rId5"/>
    <p:sldId id="380" r:id="rId6"/>
    <p:sldId id="381" r:id="rId7"/>
    <p:sldId id="483" r:id="rId8"/>
    <p:sldId id="484" r:id="rId9"/>
    <p:sldId id="478" r:id="rId10"/>
    <p:sldId id="485" r:id="rId11"/>
    <p:sldId id="486" r:id="rId12"/>
    <p:sldId id="479" r:id="rId13"/>
    <p:sldId id="487" r:id="rId14"/>
    <p:sldId id="488" r:id="rId15"/>
    <p:sldId id="480" r:id="rId16"/>
    <p:sldId id="489" r:id="rId17"/>
    <p:sldId id="490" r:id="rId18"/>
    <p:sldId id="481" r:id="rId19"/>
    <p:sldId id="491" r:id="rId20"/>
    <p:sldId id="492" r:id="rId21"/>
    <p:sldId id="482" r:id="rId22"/>
    <p:sldId id="382" r:id="rId23"/>
    <p:sldId id="386" r:id="rId24"/>
    <p:sldId id="463" r:id="rId25"/>
    <p:sldId id="464" r:id="rId26"/>
    <p:sldId id="465" r:id="rId27"/>
    <p:sldId id="467" r:id="rId28"/>
    <p:sldId id="468" r:id="rId29"/>
    <p:sldId id="466" r:id="rId30"/>
    <p:sldId id="470" r:id="rId31"/>
    <p:sldId id="469" r:id="rId32"/>
    <p:sldId id="471" r:id="rId33"/>
    <p:sldId id="472" r:id="rId34"/>
    <p:sldId id="473" r:id="rId35"/>
    <p:sldId id="474" r:id="rId36"/>
    <p:sldId id="475" r:id="rId37"/>
    <p:sldId id="457" r:id="rId38"/>
    <p:sldId id="399" r:id="rId39"/>
    <p:sldId id="476" r:id="rId40"/>
    <p:sldId id="384" r:id="rId41"/>
    <p:sldId id="400" r:id="rId42"/>
    <p:sldId id="407" r:id="rId43"/>
    <p:sldId id="477" r:id="rId44"/>
    <p:sldId id="420" r:id="rId45"/>
    <p:sldId id="421" r:id="rId46"/>
    <p:sldId id="416" r:id="rId47"/>
    <p:sldId id="417" r:id="rId48"/>
    <p:sldId id="411" r:id="rId49"/>
    <p:sldId id="418" r:id="rId50"/>
    <p:sldId id="413" r:id="rId51"/>
    <p:sldId id="408" r:id="rId52"/>
    <p:sldId id="435" r:id="rId53"/>
    <p:sldId id="436" r:id="rId54"/>
    <p:sldId id="437" r:id="rId55"/>
    <p:sldId id="409" r:id="rId56"/>
  </p:sldIdLst>
  <p:sldSz cx="9144000" cy="6858000" type="screen4x3"/>
  <p:notesSz cx="6881813" cy="10015538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nstantia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nstantia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nstantia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nstantia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nstantia" pitchFamily="18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onstantia" pitchFamily="18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onstantia" pitchFamily="18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onstantia" pitchFamily="18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onstantia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DA2"/>
    <a:srgbClr val="3918B4"/>
    <a:srgbClr val="150E9E"/>
    <a:srgbClr val="0033CC"/>
    <a:srgbClr val="0066CC"/>
    <a:srgbClr val="000000"/>
    <a:srgbClr val="234F77"/>
    <a:srgbClr val="3E1B59"/>
    <a:srgbClr val="3A1953"/>
    <a:srgbClr val="33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52" autoAdjust="0"/>
    <p:restoredTop sz="94718" autoAdjust="0"/>
  </p:normalViewPr>
  <p:slideViewPr>
    <p:cSldViewPr>
      <p:cViewPr varScale="1">
        <p:scale>
          <a:sx n="92" d="100"/>
          <a:sy n="92" d="100"/>
        </p:scale>
        <p:origin x="-84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415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500777"/>
          </a:xfrm>
          <a:prstGeom prst="rect">
            <a:avLst/>
          </a:prstGeom>
        </p:spPr>
        <p:txBody>
          <a:bodyPr vert="horz" lIns="96551" tIns="48276" rIns="96551" bIns="48276" rtlCol="0"/>
          <a:lstStyle>
            <a:lvl1pPr algn="l">
              <a:defRPr sz="13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98102" y="0"/>
            <a:ext cx="2982119" cy="500777"/>
          </a:xfrm>
          <a:prstGeom prst="rect">
            <a:avLst/>
          </a:prstGeom>
        </p:spPr>
        <p:txBody>
          <a:bodyPr vert="horz" lIns="96551" tIns="48276" rIns="96551" bIns="48276" rtlCol="0"/>
          <a:lstStyle>
            <a:lvl1pPr algn="r">
              <a:defRPr sz="1300"/>
            </a:lvl1pPr>
          </a:lstStyle>
          <a:p>
            <a:fld id="{169B4399-DD87-4AF1-8CC4-7A93210A87CD}" type="datetimeFigureOut">
              <a:rPr lang="pl-PL" smtClean="0"/>
              <a:t>2015-10-13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513023"/>
            <a:ext cx="2982119" cy="500777"/>
          </a:xfrm>
          <a:prstGeom prst="rect">
            <a:avLst/>
          </a:prstGeom>
        </p:spPr>
        <p:txBody>
          <a:bodyPr vert="horz" lIns="96551" tIns="48276" rIns="96551" bIns="48276" rtlCol="0" anchor="b"/>
          <a:lstStyle>
            <a:lvl1pPr algn="l">
              <a:defRPr sz="13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98102" y="9513023"/>
            <a:ext cx="2982119" cy="500777"/>
          </a:xfrm>
          <a:prstGeom prst="rect">
            <a:avLst/>
          </a:prstGeom>
        </p:spPr>
        <p:txBody>
          <a:bodyPr vert="horz" lIns="96551" tIns="48276" rIns="96551" bIns="48276" rtlCol="0" anchor="b"/>
          <a:lstStyle>
            <a:lvl1pPr algn="r">
              <a:defRPr sz="1300"/>
            </a:lvl1pPr>
          </a:lstStyle>
          <a:p>
            <a:fld id="{EFEDF30F-F908-4429-B2B1-2F7ADA02C98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163465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500777"/>
          </a:xfrm>
          <a:prstGeom prst="rect">
            <a:avLst/>
          </a:prstGeom>
        </p:spPr>
        <p:txBody>
          <a:bodyPr vert="horz" lIns="96551" tIns="48276" rIns="96551" bIns="48276" rtlCol="0"/>
          <a:lstStyle>
            <a:lvl1pPr algn="l">
              <a:defRPr sz="13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500777"/>
          </a:xfrm>
          <a:prstGeom prst="rect">
            <a:avLst/>
          </a:prstGeom>
        </p:spPr>
        <p:txBody>
          <a:bodyPr vert="horz" lIns="96551" tIns="48276" rIns="96551" bIns="48276" rtlCol="0"/>
          <a:lstStyle>
            <a:lvl1pPr algn="r">
              <a:defRPr sz="1300"/>
            </a:lvl1pPr>
          </a:lstStyle>
          <a:p>
            <a:pPr>
              <a:defRPr/>
            </a:pPr>
            <a:fld id="{993CA11D-8D2D-4B7C-BF0F-B0C5367DD369}" type="datetimeFigureOut">
              <a:rPr lang="pl-PL"/>
              <a:pPr>
                <a:defRPr/>
              </a:pPr>
              <a:t>2015-10-13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06975" cy="3756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551" tIns="48276" rIns="96551" bIns="48276" rtlCol="0" anchor="ctr"/>
          <a:lstStyle/>
          <a:p>
            <a:pPr lvl="0"/>
            <a:endParaRPr lang="pl-PL" noProof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8182" y="4757381"/>
            <a:ext cx="5505450" cy="4506992"/>
          </a:xfrm>
          <a:prstGeom prst="rect">
            <a:avLst/>
          </a:prstGeom>
        </p:spPr>
        <p:txBody>
          <a:bodyPr vert="horz" lIns="96551" tIns="48276" rIns="96551" bIns="48276" rtlCol="0"/>
          <a:lstStyle/>
          <a:p>
            <a:pPr lvl="0"/>
            <a:r>
              <a:rPr lang="pl-PL" noProof="0" smtClean="0"/>
              <a:t>Kliknij, aby edytować style wzorca tekstu</a:t>
            </a:r>
          </a:p>
          <a:p>
            <a:pPr lvl="1"/>
            <a:r>
              <a:rPr lang="pl-PL" noProof="0" smtClean="0"/>
              <a:t>Drugi poziom</a:t>
            </a:r>
          </a:p>
          <a:p>
            <a:pPr lvl="2"/>
            <a:r>
              <a:rPr lang="pl-PL" noProof="0" smtClean="0"/>
              <a:t>Trzeci poziom</a:t>
            </a:r>
          </a:p>
          <a:p>
            <a:pPr lvl="3"/>
            <a:r>
              <a:rPr lang="pl-PL" noProof="0" smtClean="0"/>
              <a:t>Czwarty poziom</a:t>
            </a:r>
          </a:p>
          <a:p>
            <a:pPr lvl="4"/>
            <a:r>
              <a:rPr lang="pl-PL" noProof="0" smtClean="0"/>
              <a:t>Piąty poziom</a:t>
            </a:r>
            <a:endParaRPr lang="pl-PL" noProof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513023"/>
            <a:ext cx="2982119" cy="500777"/>
          </a:xfrm>
          <a:prstGeom prst="rect">
            <a:avLst/>
          </a:prstGeom>
        </p:spPr>
        <p:txBody>
          <a:bodyPr vert="horz" lIns="96551" tIns="48276" rIns="96551" bIns="48276" rtlCol="0" anchor="b"/>
          <a:lstStyle>
            <a:lvl1pPr algn="l">
              <a:defRPr sz="13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98102" y="9513023"/>
            <a:ext cx="2982119" cy="500777"/>
          </a:xfrm>
          <a:prstGeom prst="rect">
            <a:avLst/>
          </a:prstGeom>
        </p:spPr>
        <p:txBody>
          <a:bodyPr vert="horz" lIns="96551" tIns="48276" rIns="96551" bIns="48276" rtlCol="0" anchor="b"/>
          <a:lstStyle>
            <a:lvl1pPr algn="r">
              <a:defRPr sz="1300"/>
            </a:lvl1pPr>
          </a:lstStyle>
          <a:p>
            <a:pPr>
              <a:defRPr/>
            </a:pPr>
            <a:fld id="{173E183A-4CEB-4DE0-B1AA-720D46D516E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7260905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85851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2CB27E-257F-4C0C-A41B-B1D77E42AE8F}" type="datetime1">
              <a:rPr lang="pl-PL" smtClean="0"/>
              <a:t>2015-10-13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5EBFE9-AE35-4ECF-B3AE-54D4EF0EBF00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4E07A2A-77B6-4831-AC3A-AE3ACB62B61C}" type="datetime1">
              <a:rPr lang="pl-PL" smtClean="0"/>
              <a:t>2015-10-13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A50A24-7839-498A-AB56-ADCE47D49E15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4A8738-E29D-42F5-8430-2958D24D09B9}" type="datetime1">
              <a:rPr lang="pl-PL" smtClean="0"/>
              <a:t>2015-10-13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16711D-6DE0-4137-B710-9055E23D9AC4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797E7EA-F2E9-4A65-89BF-B9AE95E0281D}" type="datetime1">
              <a:rPr lang="pl-PL" smtClean="0"/>
              <a:t>2015-10-13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A5D860-59F9-41F9-81FA-AC751B0452D9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149700-27C7-4B5E-9A31-168A5E57FE4D}" type="datetime1">
              <a:rPr lang="pl-PL" smtClean="0"/>
              <a:t>2015-10-13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89F4F8-117C-43F3-BA2E-6A3342B0DD6F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13582A1-FF51-45D9-81BC-BA76A01A0FC5}" type="datetime1">
              <a:rPr lang="pl-PL" smtClean="0"/>
              <a:t>2015-10-13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B83105-0B11-4FB3-93B8-9A76BBD815B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F23166-0D07-46AF-BA7F-26CB12528E4B}" type="datetime1">
              <a:rPr lang="pl-PL" smtClean="0"/>
              <a:t>2015-10-13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1B1BF4-373F-477E-A5FD-FFA89423D2A2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123FB8-E91B-47BA-9B3E-CF1AEA78CDE5}" type="datetime1">
              <a:rPr lang="pl-PL" smtClean="0"/>
              <a:t>2015-10-13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0AA041-1412-4FCC-8716-5D0E90CE3663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6CD4F8-0F8E-40C8-83D4-18222D108DED}" type="datetime1">
              <a:rPr lang="pl-PL" smtClean="0"/>
              <a:t>2015-10-13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C73C79-0048-4165-941D-1A1AF54F7DF9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660220-E5AC-49DE-B01C-5A07CD4D7CAA}" type="datetime1">
              <a:rPr lang="pl-PL" smtClean="0"/>
              <a:t>2015-10-13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7CAE5A-A30D-440C-9374-65153054840F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315708-FF21-4104-817C-ADD345741F67}" type="datetime1">
              <a:rPr lang="pl-PL" smtClean="0"/>
              <a:t>2015-10-13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D71A19-5ACB-4ACF-936D-9613E389F3FB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A32E87A2-5A73-4FF9-B472-8DFC6111C910}" type="datetime1">
              <a:rPr lang="pl-PL" smtClean="0"/>
              <a:t>2015-10-13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AB161301-BF48-4A75-9708-FA0DDD805F19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90" r:id="rId1"/>
    <p:sldLayoutId id="2147485491" r:id="rId2"/>
    <p:sldLayoutId id="2147485492" r:id="rId3"/>
    <p:sldLayoutId id="2147485493" r:id="rId4"/>
    <p:sldLayoutId id="2147485494" r:id="rId5"/>
    <p:sldLayoutId id="2147485495" r:id="rId6"/>
    <p:sldLayoutId id="2147485496" r:id="rId7"/>
    <p:sldLayoutId id="2147485497" r:id="rId8"/>
    <p:sldLayoutId id="2147485498" r:id="rId9"/>
    <p:sldLayoutId id="2147485499" r:id="rId10"/>
    <p:sldLayoutId id="2147485500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1.bin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19202" y="1844824"/>
            <a:ext cx="9144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altLang="pl-PL" sz="2800" b="1" cap="all" dirty="0" smtClean="0">
                <a:ln w="9000" cmpd="sng">
                  <a:noFill/>
                  <a:prstDash val="solid"/>
                </a:ln>
                <a:solidFill>
                  <a:srgbClr val="234F77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</a:rPr>
              <a:t>XXIV</a:t>
            </a:r>
            <a:r>
              <a:rPr lang="pl-PL" altLang="pl-PL" sz="2800" b="1" cap="all" dirty="0">
                <a:ln w="9000" cmpd="sng">
                  <a:noFill/>
                  <a:prstDash val="solid"/>
                </a:ln>
                <a:solidFill>
                  <a:srgbClr val="234F77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</a:rPr>
              <a:t/>
            </a:r>
            <a:br>
              <a:rPr lang="pl-PL" altLang="pl-PL" sz="2800" b="1" cap="all" dirty="0">
                <a:ln w="9000" cmpd="sng">
                  <a:noFill/>
                  <a:prstDash val="solid"/>
                </a:ln>
                <a:solidFill>
                  <a:srgbClr val="234F77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</a:rPr>
            </a:br>
            <a:r>
              <a:rPr lang="pl-PL" altLang="pl-PL" sz="2800" b="1" cap="all" dirty="0">
                <a:ln w="9000" cmpd="sng">
                  <a:noFill/>
                  <a:prstDash val="solid"/>
                </a:ln>
                <a:solidFill>
                  <a:srgbClr val="234F77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</a:rPr>
              <a:t>Ogólnopolski  Przegląd  Książki </a:t>
            </a:r>
            <a:br>
              <a:rPr lang="pl-PL" altLang="pl-PL" sz="2800" b="1" cap="all" dirty="0">
                <a:ln w="9000" cmpd="sng">
                  <a:noFill/>
                  <a:prstDash val="solid"/>
                </a:ln>
                <a:solidFill>
                  <a:srgbClr val="234F77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</a:rPr>
            </a:br>
            <a:r>
              <a:rPr lang="pl-PL" altLang="pl-PL" sz="2800" b="1" cap="all" dirty="0">
                <a:ln w="9000" cmpd="sng">
                  <a:noFill/>
                  <a:prstDash val="solid"/>
                </a:ln>
                <a:solidFill>
                  <a:srgbClr val="234F77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</a:rPr>
              <a:t>Krajoznawczej i Turystycznej</a:t>
            </a:r>
            <a:endParaRPr lang="pl-PL" sz="2800" b="1" cap="all" dirty="0">
              <a:ln w="9000" cmpd="sng">
                <a:noFill/>
                <a:prstDash val="solid"/>
              </a:ln>
              <a:solidFill>
                <a:srgbClr val="234F77"/>
              </a:solidFill>
              <a:effectLst>
                <a:reflection blurRad="12700" stA="28000" endPos="45000" dist="1000" dir="5400000" sy="-100000" algn="bl" rotWithShape="0"/>
              </a:effectLst>
              <a:latin typeface="Calibri" panose="020F0502020204030204" pitchFamily="34" charset="0"/>
            </a:endParaRPr>
          </a:p>
        </p:txBody>
      </p:sp>
      <p:pic>
        <p:nvPicPr>
          <p:cNvPr id="819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952" y="3356992"/>
            <a:ext cx="5197475" cy="273685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402" y="511290"/>
            <a:ext cx="72136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8" name="Prostokąt 1"/>
          <p:cNvSpPr>
            <a:spLocks noChangeArrowheads="1"/>
          </p:cNvSpPr>
          <p:nvPr/>
        </p:nvSpPr>
        <p:spPr bwMode="auto">
          <a:xfrm>
            <a:off x="1690" y="975360"/>
            <a:ext cx="9144000" cy="285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7F8FA9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14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1100" dirty="0">
                <a:solidFill>
                  <a:schemeClr val="tx2"/>
                </a:solidFill>
              </a:rPr>
              <a:t>Projekt dofinansowany przez Samorząd Województwa Wielkopolskiego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729473" y="764704"/>
            <a:ext cx="758694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latin typeface="Calibri" panose="020F0502020204030204" pitchFamily="34" charset="0"/>
              </a:rPr>
              <a:t>W kategorii </a:t>
            </a:r>
            <a:r>
              <a:rPr lang="pl-PL" b="1" dirty="0" smtClean="0">
                <a:solidFill>
                  <a:srgbClr val="005DA2"/>
                </a:solidFill>
                <a:latin typeface="Calibri" panose="020F0502020204030204" pitchFamily="34" charset="0"/>
              </a:rPr>
              <a:t>Przewodniki</a:t>
            </a:r>
            <a:r>
              <a:rPr lang="pl-PL" dirty="0">
                <a:latin typeface="Calibri" panose="020F0502020204030204" pitchFamily="34" charset="0"/>
              </a:rPr>
              <a:t>:</a:t>
            </a:r>
          </a:p>
          <a:p>
            <a:endParaRPr lang="pl-PL" b="1" dirty="0" smtClean="0">
              <a:latin typeface="Calibri" panose="020F0502020204030204" pitchFamily="34" charset="0"/>
            </a:endParaRPr>
          </a:p>
          <a:p>
            <a:r>
              <a:rPr lang="pl-PL" b="1" dirty="0">
                <a:latin typeface="Calibri" panose="020F0502020204030204" pitchFamily="34" charset="0"/>
              </a:rPr>
              <a:t> </a:t>
            </a:r>
            <a:endParaRPr lang="pl-PL" dirty="0">
              <a:latin typeface="Calibri" panose="020F0502020204030204" pitchFamily="34" charset="0"/>
            </a:endParaRPr>
          </a:p>
          <a:p>
            <a:r>
              <a:rPr lang="pl-PL" b="1" dirty="0">
                <a:solidFill>
                  <a:srgbClr val="005DA2"/>
                </a:solidFill>
                <a:latin typeface="Calibri" panose="020F0502020204030204" pitchFamily="34" charset="0"/>
              </a:rPr>
              <a:t>I miejsce</a:t>
            </a:r>
            <a:br>
              <a:rPr lang="pl-PL" b="1" dirty="0">
                <a:solidFill>
                  <a:srgbClr val="005DA2"/>
                </a:solidFill>
                <a:latin typeface="Calibri" panose="020F0502020204030204" pitchFamily="34" charset="0"/>
              </a:rPr>
            </a:br>
            <a:r>
              <a:rPr lang="pl-PL" b="1" i="1" dirty="0">
                <a:latin typeface="Calibri" panose="020F0502020204030204" pitchFamily="34" charset="0"/>
              </a:rPr>
              <a:t>Spacerownik Wrocławski 2: nowe trasy</a:t>
            </a:r>
            <a:r>
              <a:rPr lang="pl-PL" b="1" dirty="0">
                <a:latin typeface="Calibri" panose="020F0502020204030204" pitchFamily="34" charset="0"/>
              </a:rPr>
              <a:t>, </a:t>
            </a:r>
            <a:endParaRPr lang="pl-PL" b="1" dirty="0" smtClean="0">
              <a:latin typeface="Calibri" panose="020F0502020204030204" pitchFamily="34" charset="0"/>
            </a:endParaRPr>
          </a:p>
          <a:p>
            <a:r>
              <a:rPr lang="pl-PL" b="1" dirty="0" smtClean="0">
                <a:latin typeface="Calibri" panose="020F0502020204030204" pitchFamily="34" charset="0"/>
              </a:rPr>
              <a:t>Beata </a:t>
            </a:r>
            <a:r>
              <a:rPr lang="pl-PL" b="1" dirty="0">
                <a:latin typeface="Calibri" panose="020F0502020204030204" pitchFamily="34" charset="0"/>
              </a:rPr>
              <a:t>Maciejewska. </a:t>
            </a:r>
            <a:endParaRPr lang="pl-PL" b="1" dirty="0" smtClean="0">
              <a:latin typeface="Calibri" panose="020F0502020204030204" pitchFamily="34" charset="0"/>
            </a:endParaRPr>
          </a:p>
          <a:p>
            <a:r>
              <a:rPr lang="pl-PL" b="1" dirty="0" smtClean="0">
                <a:latin typeface="Calibri" panose="020F0502020204030204" pitchFamily="34" charset="0"/>
              </a:rPr>
              <a:t>Wydawnictwo Agora</a:t>
            </a:r>
            <a:r>
              <a:rPr lang="pl-PL" b="1" dirty="0">
                <a:latin typeface="Calibri" panose="020F0502020204030204" pitchFamily="34" charset="0"/>
              </a:rPr>
              <a:t>, </a:t>
            </a:r>
            <a:endParaRPr lang="pl-PL" b="1" dirty="0" smtClean="0">
              <a:latin typeface="Calibri" panose="020F0502020204030204" pitchFamily="34" charset="0"/>
            </a:endParaRPr>
          </a:p>
          <a:p>
            <a:r>
              <a:rPr lang="pl-PL" b="1" dirty="0" smtClean="0">
                <a:latin typeface="Calibri" panose="020F0502020204030204" pitchFamily="34" charset="0"/>
              </a:rPr>
              <a:t>Warszawa </a:t>
            </a:r>
            <a:r>
              <a:rPr lang="pl-PL" b="1" dirty="0">
                <a:latin typeface="Calibri" panose="020F0502020204030204" pitchFamily="34" charset="0"/>
              </a:rPr>
              <a:t>2015</a:t>
            </a:r>
            <a:r>
              <a:rPr lang="pl-PL" b="1" dirty="0" smtClean="0">
                <a:latin typeface="Calibri" panose="020F0502020204030204" pitchFamily="34" charset="0"/>
              </a:rPr>
              <a:t>.</a:t>
            </a:r>
          </a:p>
          <a:p>
            <a:endParaRPr lang="pl-PL" b="1" dirty="0" smtClean="0">
              <a:latin typeface="Calibri" panose="020F0502020204030204" pitchFamily="34" charset="0"/>
            </a:endParaRPr>
          </a:p>
          <a:p>
            <a:endParaRPr lang="pl-PL" b="1" dirty="0">
              <a:latin typeface="Calibri" panose="020F0502020204030204" pitchFamily="34" charset="0"/>
            </a:endParaRPr>
          </a:p>
          <a:p>
            <a:endParaRPr lang="pl-PL" b="1" dirty="0" smtClean="0">
              <a:latin typeface="Calibri" panose="020F0502020204030204" pitchFamily="34" charset="0"/>
            </a:endParaRPr>
          </a:p>
          <a:p>
            <a:endParaRPr lang="pl-PL" b="1" dirty="0">
              <a:latin typeface="Calibri" panose="020F0502020204030204" pitchFamily="34" charset="0"/>
            </a:endParaRPr>
          </a:p>
          <a:p>
            <a:pPr algn="ctr"/>
            <a:r>
              <a:rPr lang="pl-PL" i="1" dirty="0">
                <a:solidFill>
                  <a:srgbClr val="005DA2"/>
                </a:solidFill>
                <a:latin typeface="Calibri" panose="020F0502020204030204" pitchFamily="34" charset="0"/>
              </a:rPr>
              <a:t>Za oryginalne i atrakcyjne przedstawienie miasta </a:t>
            </a:r>
            <a:endParaRPr lang="pl-PL" i="1" dirty="0" smtClean="0">
              <a:solidFill>
                <a:srgbClr val="005DA2"/>
              </a:solidFill>
              <a:latin typeface="Calibri" panose="020F0502020204030204" pitchFamily="34" charset="0"/>
            </a:endParaRPr>
          </a:p>
          <a:p>
            <a:pPr algn="ctr"/>
            <a:r>
              <a:rPr lang="pl-PL" i="1" dirty="0" smtClean="0">
                <a:solidFill>
                  <a:srgbClr val="005DA2"/>
                </a:solidFill>
                <a:latin typeface="Calibri" panose="020F0502020204030204" pitchFamily="34" charset="0"/>
              </a:rPr>
              <a:t>w </a:t>
            </a:r>
            <a:r>
              <a:rPr lang="pl-PL" i="1" dirty="0">
                <a:solidFill>
                  <a:srgbClr val="005DA2"/>
                </a:solidFill>
                <a:latin typeface="Calibri" panose="020F0502020204030204" pitchFamily="34" charset="0"/>
              </a:rPr>
              <a:t>aspekcie mało znanych szczegółów </a:t>
            </a:r>
            <a:r>
              <a:rPr lang="pl-PL" i="1" dirty="0" smtClean="0">
                <a:solidFill>
                  <a:srgbClr val="005DA2"/>
                </a:solidFill>
                <a:latin typeface="Calibri" panose="020F0502020204030204" pitchFamily="34" charset="0"/>
              </a:rPr>
              <a:t>przy </a:t>
            </a:r>
            <a:r>
              <a:rPr lang="pl-PL" i="1" dirty="0">
                <a:solidFill>
                  <a:srgbClr val="005DA2"/>
                </a:solidFill>
                <a:latin typeface="Calibri" panose="020F0502020204030204" pitchFamily="34" charset="0"/>
              </a:rPr>
              <a:t>bardzo bogatej i zróżnicowanej treści, </a:t>
            </a:r>
            <a:endParaRPr lang="pl-PL" i="1" dirty="0" smtClean="0">
              <a:solidFill>
                <a:srgbClr val="005DA2"/>
              </a:solidFill>
              <a:latin typeface="Calibri" panose="020F0502020204030204" pitchFamily="34" charset="0"/>
            </a:endParaRPr>
          </a:p>
          <a:p>
            <a:pPr algn="ctr"/>
            <a:r>
              <a:rPr lang="pl-PL" i="1" dirty="0" smtClean="0">
                <a:solidFill>
                  <a:srgbClr val="005DA2"/>
                </a:solidFill>
                <a:latin typeface="Calibri" panose="020F0502020204030204" pitchFamily="34" charset="0"/>
              </a:rPr>
              <a:t>pozwalającej </a:t>
            </a:r>
            <a:r>
              <a:rPr lang="pl-PL" i="1" dirty="0">
                <a:solidFill>
                  <a:srgbClr val="005DA2"/>
                </a:solidFill>
                <a:latin typeface="Calibri" panose="020F0502020204030204" pitchFamily="34" charset="0"/>
              </a:rPr>
              <a:t>zaangażować się w poznawanie miejscowości </a:t>
            </a:r>
            <a:endParaRPr lang="pl-PL" i="1" dirty="0" smtClean="0">
              <a:solidFill>
                <a:srgbClr val="005DA2"/>
              </a:solidFill>
              <a:latin typeface="Calibri" panose="020F0502020204030204" pitchFamily="34" charset="0"/>
            </a:endParaRPr>
          </a:p>
          <a:p>
            <a:pPr algn="ctr"/>
            <a:r>
              <a:rPr lang="pl-PL" i="1" dirty="0" smtClean="0">
                <a:solidFill>
                  <a:srgbClr val="005DA2"/>
                </a:solidFill>
                <a:latin typeface="Calibri" panose="020F0502020204030204" pitchFamily="34" charset="0"/>
              </a:rPr>
              <a:t>oraz </a:t>
            </a:r>
            <a:r>
              <a:rPr lang="pl-PL" i="1" dirty="0">
                <a:solidFill>
                  <a:srgbClr val="005DA2"/>
                </a:solidFill>
                <a:latin typeface="Calibri" panose="020F0502020204030204" pitchFamily="34" charset="0"/>
              </a:rPr>
              <a:t>budowanie pomostu mentalnego </a:t>
            </a:r>
            <a:endParaRPr lang="pl-PL" i="1" dirty="0" smtClean="0">
              <a:solidFill>
                <a:srgbClr val="005DA2"/>
              </a:solidFill>
              <a:latin typeface="Calibri" panose="020F0502020204030204" pitchFamily="34" charset="0"/>
            </a:endParaRPr>
          </a:p>
          <a:p>
            <a:pPr algn="ctr"/>
            <a:r>
              <a:rPr lang="pl-PL" i="1" dirty="0" smtClean="0">
                <a:solidFill>
                  <a:srgbClr val="005DA2"/>
                </a:solidFill>
                <a:latin typeface="Calibri" panose="020F0502020204030204" pitchFamily="34" charset="0"/>
              </a:rPr>
              <a:t>współczesnych </a:t>
            </a:r>
            <a:r>
              <a:rPr lang="pl-PL" i="1" dirty="0">
                <a:solidFill>
                  <a:srgbClr val="005DA2"/>
                </a:solidFill>
                <a:latin typeface="Calibri" panose="020F0502020204030204" pitchFamily="34" charset="0"/>
              </a:rPr>
              <a:t>jej mieszkańców </a:t>
            </a:r>
            <a:r>
              <a:rPr lang="pl-PL" i="1" dirty="0" smtClean="0">
                <a:solidFill>
                  <a:srgbClr val="005DA2"/>
                </a:solidFill>
                <a:latin typeface="Calibri" panose="020F0502020204030204" pitchFamily="34" charset="0"/>
              </a:rPr>
              <a:t>między </a:t>
            </a:r>
            <a:r>
              <a:rPr lang="pl-PL" i="1" dirty="0">
                <a:solidFill>
                  <a:srgbClr val="005DA2"/>
                </a:solidFill>
                <a:latin typeface="Calibri" panose="020F0502020204030204" pitchFamily="34" charset="0"/>
              </a:rPr>
              <a:t>okresem sprzed i po 1945 r., </a:t>
            </a:r>
            <a:endParaRPr lang="pl-PL" i="1" dirty="0" smtClean="0">
              <a:solidFill>
                <a:srgbClr val="005DA2"/>
              </a:solidFill>
              <a:latin typeface="Calibri" panose="020F0502020204030204" pitchFamily="34" charset="0"/>
            </a:endParaRPr>
          </a:p>
          <a:p>
            <a:pPr algn="ctr"/>
            <a:r>
              <a:rPr lang="pl-PL" i="1" dirty="0" smtClean="0">
                <a:solidFill>
                  <a:srgbClr val="005DA2"/>
                </a:solidFill>
                <a:latin typeface="Calibri" panose="020F0502020204030204" pitchFamily="34" charset="0"/>
              </a:rPr>
              <a:t>za </a:t>
            </a:r>
            <a:r>
              <a:rPr lang="pl-PL" i="1" dirty="0">
                <a:solidFill>
                  <a:srgbClr val="005DA2"/>
                </a:solidFill>
                <a:latin typeface="Calibri" panose="020F0502020204030204" pitchFamily="34" charset="0"/>
              </a:rPr>
              <a:t>dobrze dobrane i zreprodukowane zdjęcia bez ich nadmiaru, </a:t>
            </a:r>
            <a:endParaRPr lang="pl-PL" i="1" dirty="0" smtClean="0">
              <a:solidFill>
                <a:srgbClr val="005DA2"/>
              </a:solidFill>
              <a:latin typeface="Calibri" panose="020F0502020204030204" pitchFamily="34" charset="0"/>
            </a:endParaRPr>
          </a:p>
          <a:p>
            <a:pPr algn="ctr"/>
            <a:r>
              <a:rPr lang="pl-PL" i="1" dirty="0" smtClean="0">
                <a:solidFill>
                  <a:srgbClr val="005DA2"/>
                </a:solidFill>
                <a:latin typeface="Calibri" panose="020F0502020204030204" pitchFamily="34" charset="0"/>
              </a:rPr>
              <a:t>w </a:t>
            </a:r>
            <a:r>
              <a:rPr lang="pl-PL" i="1" dirty="0">
                <a:solidFill>
                  <a:srgbClr val="005DA2"/>
                </a:solidFill>
                <a:latin typeface="Calibri" panose="020F0502020204030204" pitchFamily="34" charset="0"/>
              </a:rPr>
              <a:t>sumie za dobre edytorskie opracowanie</a:t>
            </a:r>
            <a:r>
              <a:rPr lang="pl-PL" i="1" dirty="0" smtClean="0">
                <a:solidFill>
                  <a:srgbClr val="005DA2"/>
                </a:solidFill>
                <a:latin typeface="Calibri" panose="020F0502020204030204" pitchFamily="34" charset="0"/>
              </a:rPr>
              <a:t>.</a:t>
            </a:r>
            <a:endParaRPr lang="pl-PL" i="1" dirty="0">
              <a:solidFill>
                <a:srgbClr val="005DA2"/>
              </a:solidFill>
              <a:latin typeface="Calibri" panose="020F0502020204030204" pitchFamily="34" charset="0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0" y="32657"/>
            <a:ext cx="914400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500" b="1" dirty="0" smtClean="0">
                <a:ln w="3175" cmpd="sng">
                  <a:noFill/>
                  <a:prstDash val="solid"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XXIV  </a:t>
            </a:r>
            <a:r>
              <a:rPr lang="pl-PL" altLang="pl-PL" sz="1500" b="1" dirty="0" smtClean="0">
                <a:ln w="3175" cmpd="sng">
                  <a:noFill/>
                  <a:prstDash val="solid"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OGÓLNOPOLSKI PRZEGLĄD KSIĄŻKI KRAJOZNAWCZEJ I TURYSTYCZNEJ ∙ POZNAŃ 2015</a:t>
            </a:r>
            <a:endParaRPr lang="pl-PL" sz="1500" b="1" dirty="0">
              <a:ln w="3175" cmpd="sng">
                <a:noFill/>
                <a:prstDash val="solid"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Picture 2" descr="K:\Przeglądy KKiT\Przegląd 2015\OKŁADKI\PRZEWODNIKI I miejsc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001948"/>
            <a:ext cx="2267859" cy="29361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4774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707769" y="764704"/>
            <a:ext cx="7608648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latin typeface="Calibri" panose="020F0502020204030204" pitchFamily="34" charset="0"/>
              </a:rPr>
              <a:t>W kategorii </a:t>
            </a:r>
            <a:r>
              <a:rPr lang="pl-PL" b="1" dirty="0" smtClean="0">
                <a:solidFill>
                  <a:srgbClr val="005DA2"/>
                </a:solidFill>
                <a:latin typeface="Calibri" panose="020F0502020204030204" pitchFamily="34" charset="0"/>
              </a:rPr>
              <a:t>Przewodniki</a:t>
            </a:r>
            <a:r>
              <a:rPr lang="pl-PL" dirty="0">
                <a:latin typeface="Calibri" panose="020F0502020204030204" pitchFamily="34" charset="0"/>
              </a:rPr>
              <a:t>:</a:t>
            </a:r>
          </a:p>
          <a:p>
            <a:r>
              <a:rPr lang="pl-PL" b="1" dirty="0">
                <a:latin typeface="Calibri" panose="020F0502020204030204" pitchFamily="34" charset="0"/>
              </a:rPr>
              <a:t> </a:t>
            </a:r>
            <a:endParaRPr lang="pl-PL" dirty="0">
              <a:latin typeface="Calibri" panose="020F0502020204030204" pitchFamily="34" charset="0"/>
            </a:endParaRPr>
          </a:p>
          <a:p>
            <a:r>
              <a:rPr lang="pl-PL" b="1" dirty="0">
                <a:latin typeface="Calibri" panose="020F0502020204030204" pitchFamily="34" charset="0"/>
              </a:rPr>
              <a:t> </a:t>
            </a:r>
            <a:endParaRPr lang="pl-PL" dirty="0">
              <a:latin typeface="Calibri" panose="020F0502020204030204" pitchFamily="34" charset="0"/>
            </a:endParaRPr>
          </a:p>
          <a:p>
            <a:r>
              <a:rPr lang="pl-PL" b="1" dirty="0">
                <a:solidFill>
                  <a:srgbClr val="005DA2"/>
                </a:solidFill>
                <a:latin typeface="Calibri" panose="020F0502020204030204" pitchFamily="34" charset="0"/>
              </a:rPr>
              <a:t>II miejsce</a:t>
            </a:r>
            <a:r>
              <a:rPr lang="pl-PL" b="1" dirty="0">
                <a:latin typeface="Calibri" panose="020F0502020204030204" pitchFamily="34" charset="0"/>
              </a:rPr>
              <a:t/>
            </a:r>
            <a:br>
              <a:rPr lang="pl-PL" b="1" dirty="0">
                <a:latin typeface="Calibri" panose="020F0502020204030204" pitchFamily="34" charset="0"/>
              </a:rPr>
            </a:br>
            <a:r>
              <a:rPr lang="pl-PL" dirty="0">
                <a:latin typeface="Calibri" panose="020F0502020204030204" pitchFamily="34" charset="0"/>
              </a:rPr>
              <a:t>Seria przewodników: </a:t>
            </a:r>
            <a:endParaRPr lang="pl-PL" dirty="0" smtClean="0">
              <a:latin typeface="Calibri" panose="020F0502020204030204" pitchFamily="34" charset="0"/>
            </a:endParaRPr>
          </a:p>
          <a:p>
            <a:r>
              <a:rPr lang="pl-PL" b="1" i="1" dirty="0" smtClean="0">
                <a:latin typeface="Calibri" panose="020F0502020204030204" pitchFamily="34" charset="0"/>
              </a:rPr>
              <a:t>Polska </a:t>
            </a:r>
            <a:r>
              <a:rPr lang="pl-PL" b="1" i="1" dirty="0">
                <a:latin typeface="Calibri" panose="020F0502020204030204" pitchFamily="34" charset="0"/>
              </a:rPr>
              <a:t>niezwykła: regiony</a:t>
            </a:r>
            <a:r>
              <a:rPr lang="pl-PL" b="1" dirty="0">
                <a:latin typeface="Calibri" panose="020F0502020204030204" pitchFamily="34" charset="0"/>
              </a:rPr>
              <a:t>. </a:t>
            </a:r>
            <a:endParaRPr lang="pl-PL" b="1" dirty="0" smtClean="0">
              <a:latin typeface="Calibri" panose="020F0502020204030204" pitchFamily="34" charset="0"/>
            </a:endParaRPr>
          </a:p>
          <a:p>
            <a:r>
              <a:rPr lang="pl-PL" b="1" dirty="0" smtClean="0">
                <a:latin typeface="Calibri" panose="020F0502020204030204" pitchFamily="34" charset="0"/>
              </a:rPr>
              <a:t>Wydawnictwo Demart</a:t>
            </a:r>
            <a:r>
              <a:rPr lang="pl-PL" b="1" dirty="0">
                <a:latin typeface="Calibri" panose="020F0502020204030204" pitchFamily="34" charset="0"/>
              </a:rPr>
              <a:t>, </a:t>
            </a:r>
            <a:endParaRPr lang="pl-PL" b="1" dirty="0" smtClean="0">
              <a:latin typeface="Calibri" panose="020F0502020204030204" pitchFamily="34" charset="0"/>
            </a:endParaRPr>
          </a:p>
          <a:p>
            <a:r>
              <a:rPr lang="pl-PL" b="1" dirty="0" smtClean="0">
                <a:latin typeface="Calibri" panose="020F0502020204030204" pitchFamily="34" charset="0"/>
              </a:rPr>
              <a:t>Warszawa </a:t>
            </a:r>
            <a:r>
              <a:rPr lang="pl-PL" b="1" dirty="0">
                <a:latin typeface="Calibri" panose="020F0502020204030204" pitchFamily="34" charset="0"/>
              </a:rPr>
              <a:t>2015. </a:t>
            </a:r>
          </a:p>
          <a:p>
            <a:pPr lvl="0"/>
            <a:endParaRPr lang="pl-PL" sz="900" b="1" dirty="0">
              <a:latin typeface="Calibri" panose="020F0502020204030204" pitchFamily="34" charset="0"/>
            </a:endParaRPr>
          </a:p>
          <a:p>
            <a:pPr lvl="0"/>
            <a:r>
              <a:rPr lang="pl-PL" sz="1600" b="1" i="1" dirty="0" smtClean="0">
                <a:latin typeface="Calibri" panose="020F0502020204030204" pitchFamily="34" charset="0"/>
              </a:rPr>
              <a:t>Pomorze: przewodnik </a:t>
            </a:r>
            <a:r>
              <a:rPr lang="pl-PL" sz="1600" b="1" i="1" dirty="0">
                <a:latin typeface="Calibri" panose="020F0502020204030204" pitchFamily="34" charset="0"/>
              </a:rPr>
              <a:t>+ </a:t>
            </a:r>
            <a:r>
              <a:rPr lang="pl-PL" sz="1600" b="1" i="1" dirty="0" smtClean="0">
                <a:latin typeface="Calibri" panose="020F0502020204030204" pitchFamily="34" charset="0"/>
              </a:rPr>
              <a:t>atlas</a:t>
            </a:r>
            <a:r>
              <a:rPr lang="pl-PL" sz="1600" b="1" dirty="0" smtClean="0">
                <a:latin typeface="Calibri" panose="020F0502020204030204" pitchFamily="34" charset="0"/>
              </a:rPr>
              <a:t> </a:t>
            </a:r>
          </a:p>
          <a:p>
            <a:pPr lvl="0"/>
            <a:r>
              <a:rPr lang="pl-PL" sz="1600" b="1" i="1" dirty="0" smtClean="0">
                <a:latin typeface="Calibri" panose="020F0502020204030204" pitchFamily="34" charset="0"/>
              </a:rPr>
              <a:t>Sudety </a:t>
            </a:r>
            <a:r>
              <a:rPr lang="pl-PL" sz="1600" b="1" i="1" dirty="0">
                <a:latin typeface="Calibri" panose="020F0502020204030204" pitchFamily="34" charset="0"/>
              </a:rPr>
              <a:t>i dolny </a:t>
            </a:r>
            <a:r>
              <a:rPr lang="pl-PL" sz="1600" b="1" i="1" dirty="0" smtClean="0">
                <a:latin typeface="Calibri" panose="020F0502020204030204" pitchFamily="34" charset="0"/>
              </a:rPr>
              <a:t>Śląsk: </a:t>
            </a:r>
            <a:r>
              <a:rPr lang="pl-PL" sz="1600" b="1" i="1" dirty="0">
                <a:latin typeface="Calibri" panose="020F0502020204030204" pitchFamily="34" charset="0"/>
              </a:rPr>
              <a:t>przewodnik + </a:t>
            </a:r>
            <a:r>
              <a:rPr lang="pl-PL" sz="1600" b="1" i="1" dirty="0" smtClean="0">
                <a:latin typeface="Calibri" panose="020F0502020204030204" pitchFamily="34" charset="0"/>
              </a:rPr>
              <a:t>atlas</a:t>
            </a:r>
            <a:r>
              <a:rPr lang="pl-PL" sz="1600" b="1" dirty="0" smtClean="0">
                <a:latin typeface="Calibri" panose="020F0502020204030204" pitchFamily="34" charset="0"/>
              </a:rPr>
              <a:t> </a:t>
            </a:r>
          </a:p>
          <a:p>
            <a:pPr lvl="0"/>
            <a:r>
              <a:rPr lang="pl-PL" sz="1600" b="1" i="1" dirty="0" smtClean="0">
                <a:latin typeface="Calibri" panose="020F0502020204030204" pitchFamily="34" charset="0"/>
              </a:rPr>
              <a:t>Warmia </a:t>
            </a:r>
            <a:r>
              <a:rPr lang="pl-PL" sz="1600" b="1" i="1" dirty="0">
                <a:latin typeface="Calibri" panose="020F0502020204030204" pitchFamily="34" charset="0"/>
              </a:rPr>
              <a:t>i </a:t>
            </a:r>
            <a:r>
              <a:rPr lang="pl-PL" sz="1600" b="1" i="1" dirty="0" smtClean="0">
                <a:latin typeface="Calibri" panose="020F0502020204030204" pitchFamily="34" charset="0"/>
              </a:rPr>
              <a:t>Mazury: </a:t>
            </a:r>
            <a:r>
              <a:rPr lang="pl-PL" sz="1600" b="1" i="1" dirty="0">
                <a:latin typeface="Calibri" panose="020F0502020204030204" pitchFamily="34" charset="0"/>
              </a:rPr>
              <a:t>przewodnik + </a:t>
            </a:r>
            <a:r>
              <a:rPr lang="pl-PL" sz="1600" b="1" i="1" dirty="0" smtClean="0">
                <a:latin typeface="Calibri" panose="020F0502020204030204" pitchFamily="34" charset="0"/>
              </a:rPr>
              <a:t>atlas</a:t>
            </a:r>
            <a:r>
              <a:rPr lang="pl-PL" sz="1600" b="1" dirty="0" smtClean="0">
                <a:latin typeface="Calibri" panose="020F0502020204030204" pitchFamily="34" charset="0"/>
              </a:rPr>
              <a:t> </a:t>
            </a:r>
            <a:endParaRPr lang="pl-PL" sz="1600" b="1" dirty="0">
              <a:latin typeface="Calibri" panose="020F0502020204030204" pitchFamily="34" charset="0"/>
            </a:endParaRPr>
          </a:p>
          <a:p>
            <a:endParaRPr lang="pl-PL" sz="2200" i="1" dirty="0" smtClean="0">
              <a:solidFill>
                <a:srgbClr val="005DA2"/>
              </a:solidFill>
              <a:latin typeface="Calibri" panose="020F0502020204030204" pitchFamily="34" charset="0"/>
            </a:endParaRPr>
          </a:p>
          <a:p>
            <a:endParaRPr lang="pl-PL" sz="2200" i="1" dirty="0" smtClean="0">
              <a:solidFill>
                <a:srgbClr val="005DA2"/>
              </a:solidFill>
              <a:latin typeface="Calibri" panose="020F0502020204030204" pitchFamily="34" charset="0"/>
            </a:endParaRPr>
          </a:p>
          <a:p>
            <a:endParaRPr lang="pl-PL" sz="2200" i="1" dirty="0">
              <a:solidFill>
                <a:srgbClr val="005DA2"/>
              </a:solidFill>
              <a:latin typeface="Calibri" panose="020F0502020204030204" pitchFamily="34" charset="0"/>
            </a:endParaRPr>
          </a:p>
          <a:p>
            <a:pPr algn="ctr"/>
            <a:r>
              <a:rPr lang="pl-PL" i="1" dirty="0" smtClean="0">
                <a:solidFill>
                  <a:srgbClr val="005DA2"/>
                </a:solidFill>
                <a:latin typeface="Calibri" panose="020F0502020204030204" pitchFamily="34" charset="0"/>
              </a:rPr>
              <a:t>Za </a:t>
            </a:r>
            <a:r>
              <a:rPr lang="pl-PL" i="1" dirty="0">
                <a:solidFill>
                  <a:srgbClr val="005DA2"/>
                </a:solidFill>
                <a:latin typeface="Calibri" panose="020F0502020204030204" pitchFamily="34" charset="0"/>
              </a:rPr>
              <a:t>trafną koncepcję regionalnej serii wydawniczej </a:t>
            </a:r>
            <a:endParaRPr lang="pl-PL" i="1" dirty="0" smtClean="0">
              <a:solidFill>
                <a:srgbClr val="005DA2"/>
              </a:solidFill>
              <a:latin typeface="Calibri" panose="020F0502020204030204" pitchFamily="34" charset="0"/>
            </a:endParaRPr>
          </a:p>
          <a:p>
            <a:pPr algn="ctr"/>
            <a:r>
              <a:rPr lang="pl-PL" i="1" dirty="0" smtClean="0">
                <a:solidFill>
                  <a:srgbClr val="005DA2"/>
                </a:solidFill>
                <a:latin typeface="Calibri" panose="020F0502020204030204" pitchFamily="34" charset="0"/>
              </a:rPr>
              <a:t>przy </a:t>
            </a:r>
            <a:r>
              <a:rPr lang="pl-PL" i="1" dirty="0">
                <a:solidFill>
                  <a:srgbClr val="005DA2"/>
                </a:solidFill>
                <a:latin typeface="Calibri" panose="020F0502020204030204" pitchFamily="34" charset="0"/>
              </a:rPr>
              <a:t>stworzeniu przejrzystego układu poszczególnych tomów, </a:t>
            </a:r>
            <a:endParaRPr lang="pl-PL" i="1" dirty="0" smtClean="0">
              <a:solidFill>
                <a:srgbClr val="005DA2"/>
              </a:solidFill>
              <a:latin typeface="Calibri" panose="020F0502020204030204" pitchFamily="34" charset="0"/>
            </a:endParaRPr>
          </a:p>
          <a:p>
            <a:pPr algn="ctr"/>
            <a:r>
              <a:rPr lang="pl-PL" i="1" dirty="0" smtClean="0">
                <a:solidFill>
                  <a:srgbClr val="005DA2"/>
                </a:solidFill>
                <a:latin typeface="Calibri" panose="020F0502020204030204" pitchFamily="34" charset="0"/>
              </a:rPr>
              <a:t>dobre </a:t>
            </a:r>
            <a:r>
              <a:rPr lang="pl-PL" i="1" dirty="0">
                <a:solidFill>
                  <a:srgbClr val="005DA2"/>
                </a:solidFill>
                <a:latin typeface="Calibri" panose="020F0502020204030204" pitchFamily="34" charset="0"/>
              </a:rPr>
              <a:t>wyposażenie kartograficzne i mnogość mało znanych ciekawostek </a:t>
            </a:r>
            <a:endParaRPr lang="pl-PL" i="1" dirty="0" smtClean="0">
              <a:solidFill>
                <a:srgbClr val="005DA2"/>
              </a:solidFill>
              <a:latin typeface="Calibri" panose="020F0502020204030204" pitchFamily="34" charset="0"/>
            </a:endParaRPr>
          </a:p>
          <a:p>
            <a:pPr algn="ctr"/>
            <a:r>
              <a:rPr lang="pl-PL" i="1" dirty="0" smtClean="0">
                <a:solidFill>
                  <a:srgbClr val="005DA2"/>
                </a:solidFill>
                <a:latin typeface="Calibri" panose="020F0502020204030204" pitchFamily="34" charset="0"/>
              </a:rPr>
              <a:t>przy </a:t>
            </a:r>
            <a:r>
              <a:rPr lang="pl-PL" i="1" dirty="0">
                <a:solidFill>
                  <a:srgbClr val="005DA2"/>
                </a:solidFill>
                <a:latin typeface="Calibri" panose="020F0502020204030204" pitchFamily="34" charset="0"/>
              </a:rPr>
              <a:t>znaczącej wartości użytkowej i dobrym rozwiązaniu typograficznym</a:t>
            </a:r>
            <a:r>
              <a:rPr lang="pl-PL" i="1" dirty="0" smtClean="0">
                <a:solidFill>
                  <a:srgbClr val="005DA2"/>
                </a:solidFill>
                <a:latin typeface="Calibri" panose="020F0502020204030204" pitchFamily="34" charset="0"/>
              </a:rPr>
              <a:t>.</a:t>
            </a:r>
            <a:r>
              <a:rPr lang="pl-PL" b="1" dirty="0">
                <a:latin typeface="Calibri" panose="020F0502020204030204" pitchFamily="34" charset="0"/>
              </a:rPr>
              <a:t> </a:t>
            </a:r>
            <a:endParaRPr lang="pl-PL" dirty="0">
              <a:latin typeface="Calibri" panose="020F0502020204030204" pitchFamily="34" charset="0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0" y="32657"/>
            <a:ext cx="914400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500" b="1" dirty="0" smtClean="0">
                <a:ln w="3175" cmpd="sng">
                  <a:noFill/>
                  <a:prstDash val="solid"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XXIV  </a:t>
            </a:r>
            <a:r>
              <a:rPr lang="pl-PL" altLang="pl-PL" sz="1500" b="1" dirty="0" smtClean="0">
                <a:ln w="3175" cmpd="sng">
                  <a:noFill/>
                  <a:prstDash val="solid"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OGÓLNOPOLSKI PRZEGLĄD KSIĄŻKI KRAJOZNAWCZEJ I TURYSTYCZNEJ ∙ POZNAŃ 2015</a:t>
            </a:r>
            <a:endParaRPr lang="pl-PL" sz="1500" b="1" dirty="0">
              <a:ln w="3175" cmpd="sng">
                <a:noFill/>
                <a:prstDash val="solid"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Picture 4" descr="K:\Przeglądy KKiT\Przegląd 2015\OKŁADKI\PRZEWODNIKI II miejsce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340768"/>
            <a:ext cx="1362770" cy="23652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K:\Przeglądy KKiT\Przegląd 2015\OKŁADKI\PRZEWODNIKI II miejsce (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844824"/>
            <a:ext cx="1358239" cy="23594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K:\Przeglądy KKiT\Przegląd 2015\OKŁADKI\PRZEWODNIKI II miejsce 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4265" y="2287318"/>
            <a:ext cx="1358194" cy="2356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4774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729473" y="789179"/>
            <a:ext cx="758694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latin typeface="Calibri" panose="020F0502020204030204" pitchFamily="34" charset="0"/>
              </a:rPr>
              <a:t>W kategorii </a:t>
            </a:r>
            <a:r>
              <a:rPr lang="pl-PL" b="1" dirty="0" smtClean="0">
                <a:solidFill>
                  <a:srgbClr val="005DA2"/>
                </a:solidFill>
                <a:latin typeface="Calibri" panose="020F0502020204030204" pitchFamily="34" charset="0"/>
              </a:rPr>
              <a:t>Przewodniki</a:t>
            </a:r>
            <a:r>
              <a:rPr lang="pl-PL" dirty="0">
                <a:latin typeface="Calibri" panose="020F0502020204030204" pitchFamily="34" charset="0"/>
              </a:rPr>
              <a:t>:</a:t>
            </a:r>
          </a:p>
          <a:p>
            <a:r>
              <a:rPr lang="pl-PL" b="1" dirty="0">
                <a:latin typeface="Calibri" panose="020F0502020204030204" pitchFamily="34" charset="0"/>
              </a:rPr>
              <a:t> </a:t>
            </a:r>
            <a:endParaRPr lang="pl-PL" dirty="0">
              <a:latin typeface="Calibri" panose="020F0502020204030204" pitchFamily="34" charset="0"/>
            </a:endParaRPr>
          </a:p>
          <a:p>
            <a:r>
              <a:rPr lang="pl-PL" b="1" dirty="0">
                <a:latin typeface="Calibri" panose="020F0502020204030204" pitchFamily="34" charset="0"/>
              </a:rPr>
              <a:t> </a:t>
            </a:r>
            <a:endParaRPr lang="pl-PL" dirty="0">
              <a:latin typeface="Calibri" panose="020F0502020204030204" pitchFamily="34" charset="0"/>
            </a:endParaRPr>
          </a:p>
          <a:p>
            <a:r>
              <a:rPr lang="pl-PL" b="1" dirty="0">
                <a:solidFill>
                  <a:srgbClr val="005DA2"/>
                </a:solidFill>
                <a:latin typeface="Calibri" panose="020F0502020204030204" pitchFamily="34" charset="0"/>
              </a:rPr>
              <a:t>III miejsce</a:t>
            </a:r>
            <a:br>
              <a:rPr lang="pl-PL" b="1" dirty="0">
                <a:solidFill>
                  <a:srgbClr val="005DA2"/>
                </a:solidFill>
                <a:latin typeface="Calibri" panose="020F0502020204030204" pitchFamily="34" charset="0"/>
              </a:rPr>
            </a:br>
            <a:r>
              <a:rPr lang="pl-PL" b="1" i="1" dirty="0">
                <a:latin typeface="Calibri" panose="020F0502020204030204" pitchFamily="34" charset="0"/>
              </a:rPr>
              <a:t>Łuk Mużakowa. </a:t>
            </a:r>
            <a:endParaRPr lang="pl-PL" b="1" i="1" dirty="0" smtClean="0">
              <a:latin typeface="Calibri" panose="020F0502020204030204" pitchFamily="34" charset="0"/>
            </a:endParaRPr>
          </a:p>
          <a:p>
            <a:r>
              <a:rPr lang="pl-PL" b="1" i="1" dirty="0" smtClean="0">
                <a:latin typeface="Calibri" panose="020F0502020204030204" pitchFamily="34" charset="0"/>
              </a:rPr>
              <a:t>Po </a:t>
            </a:r>
            <a:r>
              <a:rPr lang="pl-PL" b="1" i="1" dirty="0">
                <a:latin typeface="Calibri" panose="020F0502020204030204" pitchFamily="34" charset="0"/>
              </a:rPr>
              <a:t>obu stronach Nysy Łużyckiej: </a:t>
            </a:r>
            <a:endParaRPr lang="pl-PL" b="1" i="1" dirty="0" smtClean="0">
              <a:latin typeface="Calibri" panose="020F0502020204030204" pitchFamily="34" charset="0"/>
            </a:endParaRPr>
          </a:p>
          <a:p>
            <a:r>
              <a:rPr lang="pl-PL" b="1" i="1" dirty="0" smtClean="0">
                <a:latin typeface="Calibri" panose="020F0502020204030204" pitchFamily="34" charset="0"/>
              </a:rPr>
              <a:t>przewodnik </a:t>
            </a:r>
            <a:r>
              <a:rPr lang="pl-PL" b="1" i="1" dirty="0">
                <a:latin typeface="Calibri" panose="020F0502020204030204" pitchFamily="34" charset="0"/>
              </a:rPr>
              <a:t>geologiczno-turystyczny</a:t>
            </a:r>
            <a:r>
              <a:rPr lang="pl-PL" b="1" dirty="0">
                <a:latin typeface="Calibri" panose="020F0502020204030204" pitchFamily="34" charset="0"/>
              </a:rPr>
              <a:t>, </a:t>
            </a:r>
            <a:endParaRPr lang="pl-PL" b="1" dirty="0" smtClean="0">
              <a:latin typeface="Calibri" panose="020F0502020204030204" pitchFamily="34" charset="0"/>
            </a:endParaRPr>
          </a:p>
          <a:p>
            <a:r>
              <a:rPr lang="pl-PL" b="1" dirty="0" smtClean="0">
                <a:latin typeface="Calibri" panose="020F0502020204030204" pitchFamily="34" charset="0"/>
              </a:rPr>
              <a:t>Marek </a:t>
            </a:r>
            <a:r>
              <a:rPr lang="pl-PL" b="1" dirty="0" err="1">
                <a:latin typeface="Calibri" panose="020F0502020204030204" pitchFamily="34" charset="0"/>
              </a:rPr>
              <a:t>Maciantowicz</a:t>
            </a:r>
            <a:r>
              <a:rPr lang="pl-PL" b="1" dirty="0">
                <a:latin typeface="Calibri" panose="020F0502020204030204" pitchFamily="34" charset="0"/>
              </a:rPr>
              <a:t>, Jacek </a:t>
            </a:r>
            <a:r>
              <a:rPr lang="pl-PL" b="1" dirty="0" err="1">
                <a:latin typeface="Calibri" panose="020F0502020204030204" pitchFamily="34" charset="0"/>
              </a:rPr>
              <a:t>Koźma</a:t>
            </a:r>
            <a:r>
              <a:rPr lang="pl-PL" b="1" dirty="0">
                <a:latin typeface="Calibri" panose="020F0502020204030204" pitchFamily="34" charset="0"/>
              </a:rPr>
              <a:t>.</a:t>
            </a:r>
            <a:r>
              <a:rPr lang="pl-PL" b="1" i="1" dirty="0">
                <a:latin typeface="Calibri" panose="020F0502020204030204" pitchFamily="34" charset="0"/>
              </a:rPr>
              <a:t> </a:t>
            </a:r>
            <a:endParaRPr lang="pl-PL" b="1" i="1" dirty="0" smtClean="0">
              <a:latin typeface="Calibri" panose="020F0502020204030204" pitchFamily="34" charset="0"/>
            </a:endParaRPr>
          </a:p>
          <a:p>
            <a:r>
              <a:rPr lang="pl-PL" b="1" dirty="0" smtClean="0">
                <a:latin typeface="Calibri" panose="020F0502020204030204" pitchFamily="34" charset="0"/>
              </a:rPr>
              <a:t>Stowarzyszenie </a:t>
            </a:r>
            <a:r>
              <a:rPr lang="pl-PL" b="1" dirty="0">
                <a:latin typeface="Calibri" panose="020F0502020204030204" pitchFamily="34" charset="0"/>
              </a:rPr>
              <a:t>Geopark Łuk Mużakowa, </a:t>
            </a:r>
            <a:endParaRPr lang="pl-PL" b="1" dirty="0" smtClean="0">
              <a:latin typeface="Calibri" panose="020F0502020204030204" pitchFamily="34" charset="0"/>
            </a:endParaRPr>
          </a:p>
          <a:p>
            <a:r>
              <a:rPr lang="pl-PL" b="1" dirty="0" smtClean="0">
                <a:latin typeface="Calibri" panose="020F0502020204030204" pitchFamily="34" charset="0"/>
              </a:rPr>
              <a:t>Łęknica </a:t>
            </a:r>
            <a:r>
              <a:rPr lang="pl-PL" b="1" dirty="0">
                <a:latin typeface="Calibri" panose="020F0502020204030204" pitchFamily="34" charset="0"/>
              </a:rPr>
              <a:t>2014</a:t>
            </a:r>
            <a:r>
              <a:rPr lang="pl-PL" b="1" dirty="0" smtClean="0">
                <a:latin typeface="Calibri" panose="020F0502020204030204" pitchFamily="34" charset="0"/>
              </a:rPr>
              <a:t>.</a:t>
            </a:r>
          </a:p>
          <a:p>
            <a:endParaRPr lang="pl-PL" b="1" dirty="0">
              <a:latin typeface="Calibri" panose="020F0502020204030204" pitchFamily="34" charset="0"/>
            </a:endParaRPr>
          </a:p>
          <a:p>
            <a:endParaRPr lang="pl-PL" b="1" dirty="0" smtClean="0">
              <a:latin typeface="Calibri" panose="020F0502020204030204" pitchFamily="34" charset="0"/>
            </a:endParaRPr>
          </a:p>
          <a:p>
            <a:endParaRPr lang="pl-PL" b="1" dirty="0" smtClean="0">
              <a:latin typeface="Calibri" panose="020F0502020204030204" pitchFamily="34" charset="0"/>
            </a:endParaRPr>
          </a:p>
          <a:p>
            <a:pPr algn="ctr"/>
            <a:endParaRPr lang="pl-PL" b="1" dirty="0">
              <a:latin typeface="Calibri" panose="020F0502020204030204" pitchFamily="34" charset="0"/>
            </a:endParaRPr>
          </a:p>
          <a:p>
            <a:pPr algn="ctr"/>
            <a:r>
              <a:rPr lang="pl-PL" i="1" dirty="0">
                <a:solidFill>
                  <a:srgbClr val="005DA2"/>
                </a:solidFill>
                <a:latin typeface="Calibri" panose="020F0502020204030204" pitchFamily="34" charset="0"/>
              </a:rPr>
              <a:t>Za bardzo dobrą merytorycznie i edytorsko </a:t>
            </a:r>
            <a:r>
              <a:rPr lang="pl-PL" i="1" dirty="0" smtClean="0">
                <a:solidFill>
                  <a:srgbClr val="005DA2"/>
                </a:solidFill>
                <a:latin typeface="Calibri" panose="020F0502020204030204" pitchFamily="34" charset="0"/>
              </a:rPr>
              <a:t>prezentację </a:t>
            </a:r>
          </a:p>
          <a:p>
            <a:pPr algn="ctr"/>
            <a:r>
              <a:rPr lang="pl-PL" i="1" dirty="0" smtClean="0">
                <a:solidFill>
                  <a:srgbClr val="005DA2"/>
                </a:solidFill>
                <a:latin typeface="Calibri" panose="020F0502020204030204" pitchFamily="34" charset="0"/>
              </a:rPr>
              <a:t>pierwszego </a:t>
            </a:r>
            <a:r>
              <a:rPr lang="pl-PL" i="1" dirty="0">
                <a:solidFill>
                  <a:srgbClr val="005DA2"/>
                </a:solidFill>
                <a:latin typeface="Calibri" panose="020F0502020204030204" pitchFamily="34" charset="0"/>
              </a:rPr>
              <a:t>polskiego geoparku </a:t>
            </a:r>
            <a:r>
              <a:rPr lang="pl-PL" i="1" dirty="0" smtClean="0">
                <a:solidFill>
                  <a:srgbClr val="005DA2"/>
                </a:solidFill>
                <a:latin typeface="Calibri" panose="020F0502020204030204" pitchFamily="34" charset="0"/>
              </a:rPr>
              <a:t/>
            </a:r>
            <a:br>
              <a:rPr lang="pl-PL" i="1" dirty="0" smtClean="0">
                <a:solidFill>
                  <a:srgbClr val="005DA2"/>
                </a:solidFill>
                <a:latin typeface="Calibri" panose="020F0502020204030204" pitchFamily="34" charset="0"/>
              </a:rPr>
            </a:br>
            <a:r>
              <a:rPr lang="pl-PL" i="1" dirty="0" smtClean="0">
                <a:solidFill>
                  <a:srgbClr val="005DA2"/>
                </a:solidFill>
                <a:latin typeface="Calibri" panose="020F0502020204030204" pitchFamily="34" charset="0"/>
              </a:rPr>
              <a:t>o </a:t>
            </a:r>
            <a:r>
              <a:rPr lang="pl-PL" i="1" dirty="0">
                <a:solidFill>
                  <a:srgbClr val="005DA2"/>
                </a:solidFill>
                <a:latin typeface="Calibri" panose="020F0502020204030204" pitchFamily="34" charset="0"/>
              </a:rPr>
              <a:t>mało popularnej w Polsce tematyce przyrody nieożywionej </a:t>
            </a:r>
            <a:r>
              <a:rPr lang="pl-PL" i="1" dirty="0" smtClean="0">
                <a:solidFill>
                  <a:srgbClr val="005DA2"/>
                </a:solidFill>
                <a:latin typeface="Calibri" panose="020F0502020204030204" pitchFamily="34" charset="0"/>
              </a:rPr>
              <a:t>i </a:t>
            </a:r>
            <a:r>
              <a:rPr lang="pl-PL" i="1" dirty="0">
                <a:solidFill>
                  <a:srgbClr val="005DA2"/>
                </a:solidFill>
                <a:latin typeface="Calibri" panose="020F0502020204030204" pitchFamily="34" charset="0"/>
              </a:rPr>
              <a:t>jej eksploatacji, dokonaną </a:t>
            </a:r>
            <a:r>
              <a:rPr lang="pl-PL" i="1" dirty="0" smtClean="0">
                <a:solidFill>
                  <a:srgbClr val="005DA2"/>
                </a:solidFill>
                <a:latin typeface="Calibri" panose="020F0502020204030204" pitchFamily="34" charset="0"/>
              </a:rPr>
              <a:t>w </a:t>
            </a:r>
            <a:r>
              <a:rPr lang="pl-PL" i="1" dirty="0">
                <a:solidFill>
                  <a:srgbClr val="005DA2"/>
                </a:solidFill>
                <a:latin typeface="Calibri" panose="020F0502020204030204" pitchFamily="34" charset="0"/>
              </a:rPr>
              <a:t>ujęciu turystycznym oraz transgraniczne ujęcie </a:t>
            </a:r>
            <a:endParaRPr lang="pl-PL" i="1" dirty="0" smtClean="0">
              <a:solidFill>
                <a:srgbClr val="005DA2"/>
              </a:solidFill>
              <a:latin typeface="Calibri" panose="020F0502020204030204" pitchFamily="34" charset="0"/>
            </a:endParaRPr>
          </a:p>
          <a:p>
            <a:pPr algn="ctr"/>
            <a:r>
              <a:rPr lang="pl-PL" i="1" dirty="0" smtClean="0">
                <a:solidFill>
                  <a:srgbClr val="005DA2"/>
                </a:solidFill>
                <a:latin typeface="Calibri" panose="020F0502020204030204" pitchFamily="34" charset="0"/>
              </a:rPr>
              <a:t>słabo </a:t>
            </a:r>
            <a:r>
              <a:rPr lang="pl-PL" i="1" dirty="0">
                <a:solidFill>
                  <a:srgbClr val="005DA2"/>
                </a:solidFill>
                <a:latin typeface="Calibri" panose="020F0502020204030204" pitchFamily="34" charset="0"/>
              </a:rPr>
              <a:t>znanej części Łużyc Dolnych na pograniczu polsko-niemieckim.</a:t>
            </a:r>
          </a:p>
        </p:txBody>
      </p:sp>
      <p:sp>
        <p:nvSpPr>
          <p:cNvPr id="6" name="Prostokąt 5"/>
          <p:cNvSpPr/>
          <p:nvPr/>
        </p:nvSpPr>
        <p:spPr>
          <a:xfrm>
            <a:off x="0" y="32657"/>
            <a:ext cx="914400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500" b="1" dirty="0" smtClean="0">
                <a:ln w="3175" cmpd="sng">
                  <a:noFill/>
                  <a:prstDash val="solid"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XXIV  </a:t>
            </a:r>
            <a:r>
              <a:rPr lang="pl-PL" altLang="pl-PL" sz="1500" b="1" dirty="0" smtClean="0">
                <a:ln w="3175" cmpd="sng">
                  <a:noFill/>
                  <a:prstDash val="solid"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OGÓLNOPOLSKI PRZEGLĄD KSIĄŻKI KRAJOZNAWCZEJ I TURYSTYCZNEJ ∙ POZNAŃ 2015</a:t>
            </a:r>
            <a:endParaRPr lang="pl-PL" sz="1500" b="1" dirty="0">
              <a:ln w="3175" cmpd="sng">
                <a:noFill/>
                <a:prstDash val="solid"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Picture 2" descr="K:\Przeglądy KKiT\Przegląd 2015\OKŁADKI\PRZEWODNIKI III miejsc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601" y="1340768"/>
            <a:ext cx="2088232" cy="30301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2431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755576" y="764704"/>
            <a:ext cx="7560840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latin typeface="Calibri" panose="020F0502020204030204" pitchFamily="34" charset="0"/>
              </a:rPr>
              <a:t>W kategorii </a:t>
            </a:r>
            <a:r>
              <a:rPr lang="pl-PL" dirty="0" smtClean="0">
                <a:latin typeface="Calibri" panose="020F0502020204030204" pitchFamily="34" charset="0"/>
              </a:rPr>
              <a:t> </a:t>
            </a:r>
            <a:r>
              <a:rPr lang="pl-PL" b="1" dirty="0">
                <a:solidFill>
                  <a:srgbClr val="005DA2"/>
                </a:solidFill>
                <a:latin typeface="Calibri" panose="020F0502020204030204" pitchFamily="34" charset="0"/>
              </a:rPr>
              <a:t>Monografie oraz inne opracowania krajoznawcze</a:t>
            </a:r>
            <a:r>
              <a:rPr lang="pl-PL" dirty="0">
                <a:latin typeface="Calibri" panose="020F0502020204030204" pitchFamily="34" charset="0"/>
              </a:rPr>
              <a:t>:</a:t>
            </a:r>
          </a:p>
          <a:p>
            <a:r>
              <a:rPr lang="pl-PL" b="1" dirty="0">
                <a:latin typeface="Calibri" panose="020F0502020204030204" pitchFamily="34" charset="0"/>
              </a:rPr>
              <a:t> </a:t>
            </a:r>
            <a:endParaRPr lang="pl-PL" b="1" dirty="0" smtClean="0">
              <a:latin typeface="Calibri" panose="020F0502020204030204" pitchFamily="34" charset="0"/>
            </a:endParaRPr>
          </a:p>
          <a:p>
            <a:endParaRPr lang="pl-PL" dirty="0">
              <a:latin typeface="Calibri" panose="020F0502020204030204" pitchFamily="34" charset="0"/>
            </a:endParaRPr>
          </a:p>
          <a:p>
            <a:r>
              <a:rPr lang="pl-PL" b="1" dirty="0">
                <a:solidFill>
                  <a:srgbClr val="005DA2"/>
                </a:solidFill>
                <a:latin typeface="Calibri" panose="020F0502020204030204" pitchFamily="34" charset="0"/>
              </a:rPr>
              <a:t>I miejsce </a:t>
            </a:r>
            <a:r>
              <a:rPr lang="pl-PL" b="1" dirty="0">
                <a:latin typeface="Calibri" panose="020F0502020204030204" pitchFamily="34" charset="0"/>
              </a:rPr>
              <a:t/>
            </a:r>
            <a:br>
              <a:rPr lang="pl-PL" b="1" dirty="0">
                <a:latin typeface="Calibri" panose="020F0502020204030204" pitchFamily="34" charset="0"/>
              </a:rPr>
            </a:br>
            <a:r>
              <a:rPr lang="pl-PL" b="1" i="1" dirty="0">
                <a:latin typeface="Calibri" panose="020F0502020204030204" pitchFamily="34" charset="0"/>
              </a:rPr>
              <a:t>Cmentarze z I wojny światowej </a:t>
            </a:r>
            <a:endParaRPr lang="pl-PL" b="1" i="1" dirty="0" smtClean="0">
              <a:latin typeface="Calibri" panose="020F0502020204030204" pitchFamily="34" charset="0"/>
            </a:endParaRPr>
          </a:p>
          <a:p>
            <a:r>
              <a:rPr lang="pl-PL" b="1" i="1" dirty="0" smtClean="0">
                <a:latin typeface="Calibri" panose="020F0502020204030204" pitchFamily="34" charset="0"/>
              </a:rPr>
              <a:t>w </a:t>
            </a:r>
            <a:r>
              <a:rPr lang="pl-PL" b="1" i="1" dirty="0">
                <a:latin typeface="Calibri" panose="020F0502020204030204" pitchFamily="34" charset="0"/>
              </a:rPr>
              <a:t>Beskidzie Niskim i na Pogórzu</a:t>
            </a:r>
            <a:r>
              <a:rPr lang="pl-PL" b="1" dirty="0">
                <a:latin typeface="Calibri" panose="020F0502020204030204" pitchFamily="34" charset="0"/>
              </a:rPr>
              <a:t>, </a:t>
            </a:r>
            <a:endParaRPr lang="pl-PL" b="1" dirty="0" smtClean="0">
              <a:latin typeface="Calibri" panose="020F0502020204030204" pitchFamily="34" charset="0"/>
            </a:endParaRPr>
          </a:p>
          <a:p>
            <a:r>
              <a:rPr lang="pl-PL" b="1" dirty="0" smtClean="0">
                <a:latin typeface="Calibri" panose="020F0502020204030204" pitchFamily="34" charset="0"/>
              </a:rPr>
              <a:t>Jan </a:t>
            </a:r>
            <a:r>
              <a:rPr lang="pl-PL" b="1" dirty="0">
                <a:latin typeface="Calibri" panose="020F0502020204030204" pitchFamily="34" charset="0"/>
              </a:rPr>
              <a:t>Majewski. </a:t>
            </a:r>
            <a:endParaRPr lang="pl-PL" b="1" dirty="0" smtClean="0">
              <a:latin typeface="Calibri" panose="020F0502020204030204" pitchFamily="34" charset="0"/>
            </a:endParaRPr>
          </a:p>
          <a:p>
            <a:r>
              <a:rPr lang="pl-PL" b="1" dirty="0" smtClean="0">
                <a:latin typeface="Calibri" panose="020F0502020204030204" pitchFamily="34" charset="0"/>
              </a:rPr>
              <a:t>Wydawnictwo </a:t>
            </a:r>
            <a:r>
              <a:rPr lang="pl-PL" b="1" dirty="0" err="1">
                <a:latin typeface="Calibri" panose="020F0502020204030204" pitchFamily="34" charset="0"/>
              </a:rPr>
              <a:t>Krużwir</a:t>
            </a:r>
            <a:r>
              <a:rPr lang="pl-PL" b="1" dirty="0">
                <a:latin typeface="Calibri" panose="020F0502020204030204" pitchFamily="34" charset="0"/>
              </a:rPr>
              <a:t>, </a:t>
            </a:r>
            <a:endParaRPr lang="pl-PL" b="1" dirty="0" smtClean="0">
              <a:latin typeface="Calibri" panose="020F0502020204030204" pitchFamily="34" charset="0"/>
            </a:endParaRPr>
          </a:p>
          <a:p>
            <a:r>
              <a:rPr lang="pl-PL" b="1" dirty="0" smtClean="0">
                <a:latin typeface="Calibri" panose="020F0502020204030204" pitchFamily="34" charset="0"/>
              </a:rPr>
              <a:t>Skołyszyn </a:t>
            </a:r>
            <a:r>
              <a:rPr lang="pl-PL" b="1" dirty="0">
                <a:latin typeface="Calibri" panose="020F0502020204030204" pitchFamily="34" charset="0"/>
              </a:rPr>
              <a:t>2015.</a:t>
            </a:r>
          </a:p>
          <a:p>
            <a:endParaRPr lang="pl-PL" dirty="0" smtClean="0">
              <a:latin typeface="Calibri" panose="020F0502020204030204" pitchFamily="34" charset="0"/>
            </a:endParaRPr>
          </a:p>
          <a:p>
            <a:endParaRPr lang="pl-PL" dirty="0">
              <a:latin typeface="Calibri" panose="020F0502020204030204" pitchFamily="34" charset="0"/>
            </a:endParaRPr>
          </a:p>
          <a:p>
            <a:endParaRPr lang="pl-PL" i="1" dirty="0" smtClean="0">
              <a:solidFill>
                <a:srgbClr val="005DA2"/>
              </a:solidFill>
              <a:latin typeface="Calibri" panose="020F0502020204030204" pitchFamily="34" charset="0"/>
            </a:endParaRPr>
          </a:p>
          <a:p>
            <a:endParaRPr lang="pl-PL" i="1" dirty="0">
              <a:solidFill>
                <a:srgbClr val="005DA2"/>
              </a:solidFill>
              <a:latin typeface="Calibri" panose="020F0502020204030204" pitchFamily="34" charset="0"/>
            </a:endParaRPr>
          </a:p>
          <a:p>
            <a:endParaRPr lang="pl-PL" i="1" dirty="0" smtClean="0">
              <a:solidFill>
                <a:srgbClr val="005DA2"/>
              </a:solidFill>
              <a:latin typeface="Calibri" panose="020F0502020204030204" pitchFamily="34" charset="0"/>
            </a:endParaRPr>
          </a:p>
          <a:p>
            <a:endParaRPr lang="pl-PL" i="1" dirty="0" smtClean="0">
              <a:solidFill>
                <a:srgbClr val="005DA2"/>
              </a:solidFill>
              <a:latin typeface="Calibri" panose="020F0502020204030204" pitchFamily="34" charset="0"/>
            </a:endParaRPr>
          </a:p>
          <a:p>
            <a:pPr algn="ctr"/>
            <a:r>
              <a:rPr lang="pl-PL" i="1" dirty="0" smtClean="0">
                <a:solidFill>
                  <a:srgbClr val="005DA2"/>
                </a:solidFill>
                <a:latin typeface="Calibri" panose="020F0502020204030204" pitchFamily="34" charset="0"/>
              </a:rPr>
              <a:t>Za </a:t>
            </a:r>
            <a:r>
              <a:rPr lang="pl-PL" i="1" dirty="0">
                <a:solidFill>
                  <a:srgbClr val="005DA2"/>
                </a:solidFill>
                <a:latin typeface="Calibri" panose="020F0502020204030204" pitchFamily="34" charset="0"/>
              </a:rPr>
              <a:t>bardzo staranną dokumentację oryginalnej, </a:t>
            </a:r>
            <a:endParaRPr lang="pl-PL" i="1" dirty="0" smtClean="0">
              <a:solidFill>
                <a:srgbClr val="005DA2"/>
              </a:solidFill>
              <a:latin typeface="Calibri" panose="020F0502020204030204" pitchFamily="34" charset="0"/>
            </a:endParaRPr>
          </a:p>
          <a:p>
            <a:pPr algn="ctr"/>
            <a:r>
              <a:rPr lang="pl-PL" i="1" dirty="0" smtClean="0">
                <a:solidFill>
                  <a:srgbClr val="005DA2"/>
                </a:solidFill>
                <a:latin typeface="Calibri" panose="020F0502020204030204" pitchFamily="34" charset="0"/>
              </a:rPr>
              <a:t>nie </a:t>
            </a:r>
            <a:r>
              <a:rPr lang="pl-PL" i="1" dirty="0">
                <a:solidFill>
                  <a:srgbClr val="005DA2"/>
                </a:solidFill>
                <a:latin typeface="Calibri" panose="020F0502020204030204" pitchFamily="34" charset="0"/>
              </a:rPr>
              <a:t>tylko w skali krajowej, tematyki, </a:t>
            </a:r>
            <a:r>
              <a:rPr lang="pl-PL" i="1" dirty="0" smtClean="0">
                <a:solidFill>
                  <a:srgbClr val="005DA2"/>
                </a:solidFill>
                <a:latin typeface="Calibri" panose="020F0502020204030204" pitchFamily="34" charset="0"/>
              </a:rPr>
              <a:t>o </a:t>
            </a:r>
            <a:r>
              <a:rPr lang="pl-PL" i="1" dirty="0">
                <a:solidFill>
                  <a:srgbClr val="005DA2"/>
                </a:solidFill>
                <a:latin typeface="Calibri" panose="020F0502020204030204" pitchFamily="34" charset="0"/>
              </a:rPr>
              <a:t>wysokiej rzetelności tekstu, </a:t>
            </a:r>
            <a:endParaRPr lang="pl-PL" i="1" dirty="0" smtClean="0">
              <a:solidFill>
                <a:srgbClr val="005DA2"/>
              </a:solidFill>
              <a:latin typeface="Calibri" panose="020F0502020204030204" pitchFamily="34" charset="0"/>
            </a:endParaRPr>
          </a:p>
          <a:p>
            <a:pPr algn="ctr"/>
            <a:r>
              <a:rPr lang="pl-PL" i="1" dirty="0" smtClean="0">
                <a:solidFill>
                  <a:srgbClr val="005DA2"/>
                </a:solidFill>
                <a:latin typeface="Calibri" panose="020F0502020204030204" pitchFamily="34" charset="0"/>
              </a:rPr>
              <a:t>co </a:t>
            </a:r>
            <a:r>
              <a:rPr lang="pl-PL" i="1" dirty="0">
                <a:solidFill>
                  <a:srgbClr val="005DA2"/>
                </a:solidFill>
                <a:latin typeface="Calibri" panose="020F0502020204030204" pitchFamily="34" charset="0"/>
              </a:rPr>
              <a:t>wraz z bogatym wyposażeniem fotograficznym </a:t>
            </a:r>
            <a:endParaRPr lang="pl-PL" i="1" dirty="0" smtClean="0">
              <a:solidFill>
                <a:srgbClr val="005DA2"/>
              </a:solidFill>
              <a:latin typeface="Calibri" panose="020F0502020204030204" pitchFamily="34" charset="0"/>
            </a:endParaRPr>
          </a:p>
          <a:p>
            <a:pPr algn="ctr"/>
            <a:r>
              <a:rPr lang="pl-PL" i="1" dirty="0" smtClean="0">
                <a:solidFill>
                  <a:srgbClr val="005DA2"/>
                </a:solidFill>
                <a:latin typeface="Calibri" panose="020F0502020204030204" pitchFamily="34" charset="0"/>
              </a:rPr>
              <a:t>czyni z </a:t>
            </a:r>
            <a:r>
              <a:rPr lang="pl-PL" i="1" dirty="0">
                <a:solidFill>
                  <a:srgbClr val="005DA2"/>
                </a:solidFill>
                <a:latin typeface="Calibri" panose="020F0502020204030204" pitchFamily="34" charset="0"/>
              </a:rPr>
              <a:t>publikacji cenny dokument przy wysokiej jakości edytorskiej</a:t>
            </a:r>
            <a:r>
              <a:rPr lang="pl-PL" i="1" dirty="0" smtClean="0">
                <a:solidFill>
                  <a:srgbClr val="005DA2"/>
                </a:solidFill>
                <a:latin typeface="Calibri" panose="020F0502020204030204" pitchFamily="34" charset="0"/>
              </a:rPr>
              <a:t>.</a:t>
            </a:r>
            <a:endParaRPr lang="pl-PL" i="1" dirty="0">
              <a:solidFill>
                <a:srgbClr val="005DA2"/>
              </a:solidFill>
              <a:latin typeface="Calibri" panose="020F0502020204030204" pitchFamily="34" charset="0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0" y="32657"/>
            <a:ext cx="914400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500" b="1" dirty="0" smtClean="0">
                <a:ln w="3175" cmpd="sng">
                  <a:noFill/>
                  <a:prstDash val="solid"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XXIV  </a:t>
            </a:r>
            <a:r>
              <a:rPr lang="pl-PL" altLang="pl-PL" sz="1500" b="1" dirty="0" smtClean="0">
                <a:ln w="3175" cmpd="sng">
                  <a:noFill/>
                  <a:prstDash val="solid"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OGÓLNOPOLSKI PRZEGLĄD KSIĄŻKI KRAJOZNAWCZEJ I TURYSTYCZNEJ ∙ POZNAŃ 2015</a:t>
            </a:r>
            <a:endParaRPr lang="pl-PL" sz="1500" b="1" dirty="0">
              <a:ln w="3175" cmpd="sng">
                <a:noFill/>
                <a:prstDash val="solid"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Picture 2" descr="K:\Przeglądy KKiT\Przegląd 2015\OKŁADKI\MONOGRAFIE I miejsc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628800"/>
            <a:ext cx="2191668" cy="3025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5404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755576" y="908720"/>
            <a:ext cx="756084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latin typeface="Calibri" panose="020F0502020204030204" pitchFamily="34" charset="0"/>
              </a:rPr>
              <a:t>W kategorii </a:t>
            </a:r>
            <a:r>
              <a:rPr lang="pl-PL" dirty="0" smtClean="0">
                <a:latin typeface="Calibri" panose="020F0502020204030204" pitchFamily="34" charset="0"/>
              </a:rPr>
              <a:t> </a:t>
            </a:r>
            <a:r>
              <a:rPr lang="pl-PL" b="1" dirty="0">
                <a:solidFill>
                  <a:srgbClr val="005DA2"/>
                </a:solidFill>
                <a:latin typeface="Calibri" panose="020F0502020204030204" pitchFamily="34" charset="0"/>
              </a:rPr>
              <a:t>Monografie oraz inne opracowania krajoznawcze</a:t>
            </a:r>
            <a:r>
              <a:rPr lang="pl-PL" dirty="0">
                <a:latin typeface="Calibri" panose="020F0502020204030204" pitchFamily="34" charset="0"/>
              </a:rPr>
              <a:t>:</a:t>
            </a:r>
          </a:p>
          <a:p>
            <a:r>
              <a:rPr lang="pl-PL" b="1" dirty="0">
                <a:latin typeface="Calibri" panose="020F0502020204030204" pitchFamily="34" charset="0"/>
              </a:rPr>
              <a:t> </a:t>
            </a:r>
            <a:endParaRPr lang="pl-PL" dirty="0">
              <a:latin typeface="Calibri" panose="020F0502020204030204" pitchFamily="34" charset="0"/>
            </a:endParaRPr>
          </a:p>
          <a:p>
            <a:r>
              <a:rPr lang="pl-PL" dirty="0">
                <a:latin typeface="Calibri" panose="020F0502020204030204" pitchFamily="34" charset="0"/>
              </a:rPr>
              <a:t> </a:t>
            </a:r>
          </a:p>
          <a:p>
            <a:pPr marL="0" lvl="2"/>
            <a:r>
              <a:rPr lang="pl-PL" b="1" dirty="0">
                <a:solidFill>
                  <a:srgbClr val="005DA2"/>
                </a:solidFill>
                <a:latin typeface="Calibri" panose="020F0502020204030204" pitchFamily="34" charset="0"/>
              </a:rPr>
              <a:t>II miejsce</a:t>
            </a:r>
            <a:br>
              <a:rPr lang="pl-PL" b="1" dirty="0">
                <a:solidFill>
                  <a:srgbClr val="005DA2"/>
                </a:solidFill>
                <a:latin typeface="Calibri" panose="020F0502020204030204" pitchFamily="34" charset="0"/>
              </a:rPr>
            </a:br>
            <a:r>
              <a:rPr lang="pl-PL" b="1" i="1" dirty="0">
                <a:latin typeface="Calibri" panose="020F0502020204030204" pitchFamily="34" charset="0"/>
              </a:rPr>
              <a:t>Leksykon drewnianej architektury sakralnej </a:t>
            </a:r>
            <a:endParaRPr lang="pl-PL" b="1" i="1" dirty="0" smtClean="0">
              <a:latin typeface="Calibri" panose="020F0502020204030204" pitchFamily="34" charset="0"/>
            </a:endParaRPr>
          </a:p>
          <a:p>
            <a:pPr marL="0" lvl="2"/>
            <a:r>
              <a:rPr lang="pl-PL" b="1" i="1" dirty="0" smtClean="0">
                <a:latin typeface="Calibri" panose="020F0502020204030204" pitchFamily="34" charset="0"/>
              </a:rPr>
              <a:t>województwa </a:t>
            </a:r>
            <a:r>
              <a:rPr lang="pl-PL" b="1" i="1" dirty="0">
                <a:latin typeface="Calibri" panose="020F0502020204030204" pitchFamily="34" charset="0"/>
              </a:rPr>
              <a:t>podkarpackiego</a:t>
            </a:r>
            <a:r>
              <a:rPr lang="pl-PL" b="1" dirty="0">
                <a:latin typeface="Calibri" panose="020F0502020204030204" pitchFamily="34" charset="0"/>
              </a:rPr>
              <a:t>, </a:t>
            </a:r>
            <a:r>
              <a:rPr lang="pl-PL" b="1" dirty="0" smtClean="0">
                <a:latin typeface="Calibri" panose="020F0502020204030204" pitchFamily="34" charset="0"/>
              </a:rPr>
              <a:t/>
            </a:r>
            <a:br>
              <a:rPr lang="pl-PL" b="1" dirty="0" smtClean="0">
                <a:latin typeface="Calibri" panose="020F0502020204030204" pitchFamily="34" charset="0"/>
              </a:rPr>
            </a:br>
            <a:r>
              <a:rPr lang="pl-PL" b="1" dirty="0" smtClean="0">
                <a:latin typeface="Calibri" panose="020F0502020204030204" pitchFamily="34" charset="0"/>
              </a:rPr>
              <a:t>tekst </a:t>
            </a:r>
            <a:r>
              <a:rPr lang="pl-PL" b="1" dirty="0">
                <a:latin typeface="Calibri" panose="020F0502020204030204" pitchFamily="34" charset="0"/>
              </a:rPr>
              <a:t>i red. Krzysztof Zieliński. </a:t>
            </a:r>
            <a:endParaRPr lang="pl-PL" b="1" dirty="0" smtClean="0">
              <a:latin typeface="Calibri" panose="020F0502020204030204" pitchFamily="34" charset="0"/>
            </a:endParaRPr>
          </a:p>
          <a:p>
            <a:pPr marL="0" lvl="2"/>
            <a:r>
              <a:rPr lang="pl-PL" b="1" dirty="0" smtClean="0">
                <a:latin typeface="Calibri" panose="020F0502020204030204" pitchFamily="34" charset="0"/>
              </a:rPr>
              <a:t>Stowarzyszenie </a:t>
            </a:r>
            <a:r>
              <a:rPr lang="pl-PL" b="1" dirty="0">
                <a:latin typeface="Calibri" panose="020F0502020204030204" pitchFamily="34" charset="0"/>
              </a:rPr>
              <a:t>na Rzecz Rozwoju </a:t>
            </a:r>
            <a:endParaRPr lang="pl-PL" b="1" dirty="0" smtClean="0">
              <a:latin typeface="Calibri" panose="020F0502020204030204" pitchFamily="34" charset="0"/>
            </a:endParaRPr>
          </a:p>
          <a:p>
            <a:pPr marL="0" lvl="2"/>
            <a:r>
              <a:rPr lang="pl-PL" b="1" dirty="0" smtClean="0">
                <a:latin typeface="Calibri" panose="020F0502020204030204" pitchFamily="34" charset="0"/>
              </a:rPr>
              <a:t>i </a:t>
            </a:r>
            <a:r>
              <a:rPr lang="pl-PL" b="1" dirty="0">
                <a:latin typeface="Calibri" panose="020F0502020204030204" pitchFamily="34" charset="0"/>
              </a:rPr>
              <a:t>Promocji Podkarpacia PRO CARPATHIA, </a:t>
            </a:r>
            <a:endParaRPr lang="pl-PL" b="1" dirty="0" smtClean="0">
              <a:latin typeface="Calibri" panose="020F0502020204030204" pitchFamily="34" charset="0"/>
            </a:endParaRPr>
          </a:p>
          <a:p>
            <a:pPr marL="0" lvl="2"/>
            <a:r>
              <a:rPr lang="pl-PL" b="1" dirty="0" smtClean="0">
                <a:latin typeface="Calibri" panose="020F0502020204030204" pitchFamily="34" charset="0"/>
              </a:rPr>
              <a:t>Rzeszów </a:t>
            </a:r>
            <a:r>
              <a:rPr lang="pl-PL" b="1" dirty="0">
                <a:latin typeface="Calibri" panose="020F0502020204030204" pitchFamily="34" charset="0"/>
              </a:rPr>
              <a:t>2015</a:t>
            </a:r>
            <a:r>
              <a:rPr lang="pl-PL" b="1" dirty="0" smtClean="0">
                <a:latin typeface="Calibri" panose="020F0502020204030204" pitchFamily="34" charset="0"/>
              </a:rPr>
              <a:t>.</a:t>
            </a:r>
          </a:p>
          <a:p>
            <a:pPr marL="0" lvl="2"/>
            <a:endParaRPr lang="pl-PL" sz="2100" b="1" dirty="0">
              <a:latin typeface="Calibri" panose="020F0502020204030204" pitchFamily="34" charset="0"/>
            </a:endParaRPr>
          </a:p>
          <a:p>
            <a:pPr marL="0" lvl="2"/>
            <a:endParaRPr lang="pl-PL" sz="2100" b="1" dirty="0" smtClean="0">
              <a:latin typeface="Calibri" panose="020F0502020204030204" pitchFamily="34" charset="0"/>
            </a:endParaRPr>
          </a:p>
          <a:p>
            <a:pPr marL="0" lvl="2"/>
            <a:endParaRPr lang="pl-PL" sz="2100" b="1" dirty="0">
              <a:latin typeface="Calibri" panose="020F0502020204030204" pitchFamily="34" charset="0"/>
            </a:endParaRPr>
          </a:p>
          <a:p>
            <a:pPr marL="0" lvl="2" algn="ctr"/>
            <a:r>
              <a:rPr lang="pl-PL" i="1" dirty="0">
                <a:solidFill>
                  <a:srgbClr val="005DA2"/>
                </a:solidFill>
                <a:latin typeface="Calibri" panose="020F0502020204030204" pitchFamily="34" charset="0"/>
              </a:rPr>
              <a:t>Za staranną merytorycznie i fotograficznie dokumentację </a:t>
            </a:r>
            <a:endParaRPr lang="pl-PL" i="1" dirty="0" smtClean="0">
              <a:solidFill>
                <a:srgbClr val="005DA2"/>
              </a:solidFill>
              <a:latin typeface="Calibri" panose="020F0502020204030204" pitchFamily="34" charset="0"/>
            </a:endParaRPr>
          </a:p>
          <a:p>
            <a:pPr marL="0" lvl="2" algn="ctr"/>
            <a:r>
              <a:rPr lang="pl-PL" i="1" dirty="0" smtClean="0">
                <a:solidFill>
                  <a:srgbClr val="005DA2"/>
                </a:solidFill>
                <a:latin typeface="Calibri" panose="020F0502020204030204" pitchFamily="34" charset="0"/>
              </a:rPr>
              <a:t>stopniowo </a:t>
            </a:r>
            <a:r>
              <a:rPr lang="pl-PL" i="1" dirty="0">
                <a:solidFill>
                  <a:srgbClr val="005DA2"/>
                </a:solidFill>
                <a:latin typeface="Calibri" panose="020F0502020204030204" pitchFamily="34" charset="0"/>
              </a:rPr>
              <a:t>niknących z powodu niskiej trwałości materiału budowlanego obiektów o dużym znaczeniu kulturowym, </a:t>
            </a:r>
            <a:endParaRPr lang="pl-PL" i="1" dirty="0" smtClean="0">
              <a:solidFill>
                <a:srgbClr val="005DA2"/>
              </a:solidFill>
              <a:latin typeface="Calibri" panose="020F0502020204030204" pitchFamily="34" charset="0"/>
            </a:endParaRPr>
          </a:p>
          <a:p>
            <a:pPr marL="0" lvl="2" algn="ctr"/>
            <a:r>
              <a:rPr lang="pl-PL" i="1" dirty="0" smtClean="0">
                <a:solidFill>
                  <a:srgbClr val="005DA2"/>
                </a:solidFill>
                <a:latin typeface="Calibri" panose="020F0502020204030204" pitchFamily="34" charset="0"/>
              </a:rPr>
              <a:t>nadającą </a:t>
            </a:r>
            <a:r>
              <a:rPr lang="pl-PL" i="1" dirty="0">
                <a:solidFill>
                  <a:srgbClr val="005DA2"/>
                </a:solidFill>
                <a:latin typeface="Calibri" panose="020F0502020204030204" pitchFamily="34" charset="0"/>
              </a:rPr>
              <a:t>publikacji charakter </a:t>
            </a:r>
            <a:r>
              <a:rPr lang="pl-PL" i="1" dirty="0" err="1">
                <a:solidFill>
                  <a:srgbClr val="005DA2"/>
                </a:solidFill>
                <a:latin typeface="Calibri" panose="020F0502020204030204" pitchFamily="34" charset="0"/>
              </a:rPr>
              <a:t>tezaurusu</a:t>
            </a:r>
            <a:r>
              <a:rPr lang="pl-PL" i="1" dirty="0">
                <a:solidFill>
                  <a:srgbClr val="005DA2"/>
                </a:solidFill>
                <a:latin typeface="Calibri" panose="020F0502020204030204" pitchFamily="34" charset="0"/>
              </a:rPr>
              <a:t> </a:t>
            </a:r>
            <a:endParaRPr lang="pl-PL" i="1" dirty="0" smtClean="0">
              <a:solidFill>
                <a:srgbClr val="005DA2"/>
              </a:solidFill>
              <a:latin typeface="Calibri" panose="020F0502020204030204" pitchFamily="34" charset="0"/>
            </a:endParaRPr>
          </a:p>
          <a:p>
            <a:pPr marL="0" lvl="2" algn="ctr"/>
            <a:r>
              <a:rPr lang="pl-PL" i="1" dirty="0" smtClean="0">
                <a:solidFill>
                  <a:srgbClr val="005DA2"/>
                </a:solidFill>
                <a:latin typeface="Calibri" panose="020F0502020204030204" pitchFamily="34" charset="0"/>
              </a:rPr>
              <a:t>o </a:t>
            </a:r>
            <a:r>
              <a:rPr lang="pl-PL" i="1" dirty="0">
                <a:solidFill>
                  <a:srgbClr val="005DA2"/>
                </a:solidFill>
                <a:latin typeface="Calibri" panose="020F0502020204030204" pitchFamily="34" charset="0"/>
              </a:rPr>
              <a:t>dużym i szerokim zasięgu społecznym</a:t>
            </a:r>
            <a:r>
              <a:rPr lang="pl-PL" i="1" dirty="0" smtClean="0">
                <a:solidFill>
                  <a:srgbClr val="005DA2"/>
                </a:solidFill>
                <a:latin typeface="Calibri" panose="020F0502020204030204" pitchFamily="34" charset="0"/>
              </a:rPr>
              <a:t>.</a:t>
            </a:r>
            <a:endParaRPr lang="pl-PL" b="1" i="1" dirty="0">
              <a:solidFill>
                <a:srgbClr val="005DA2"/>
              </a:solidFill>
              <a:latin typeface="Calibri" panose="020F0502020204030204" pitchFamily="34" charset="0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0" y="32657"/>
            <a:ext cx="914400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500" b="1" dirty="0" smtClean="0">
                <a:ln w="3175" cmpd="sng">
                  <a:noFill/>
                  <a:prstDash val="solid"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XXIV  </a:t>
            </a:r>
            <a:r>
              <a:rPr lang="pl-PL" altLang="pl-PL" sz="1500" b="1" dirty="0" smtClean="0">
                <a:ln w="3175" cmpd="sng">
                  <a:noFill/>
                  <a:prstDash val="solid"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OGÓLNOPOLSKI PRZEGLĄD KSIĄŻKI KRAJOZNAWCZEJ I TURYSTYCZNEJ ∙ POZNAŃ 2015</a:t>
            </a:r>
            <a:endParaRPr lang="pl-PL" sz="1500" b="1" dirty="0">
              <a:ln w="3175" cmpd="sng">
                <a:noFill/>
                <a:prstDash val="solid"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Picture 2" descr="K:\Przeglądy KKiT\Przegląd 2015\OKŁADKI\MONOGRAFIE II miejsc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6008" y="1628800"/>
            <a:ext cx="2030250" cy="28333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5404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696414" y="886676"/>
            <a:ext cx="7836025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latin typeface="Calibri" panose="020F0502020204030204" pitchFamily="34" charset="0"/>
              </a:rPr>
              <a:t>W kategorii </a:t>
            </a:r>
            <a:r>
              <a:rPr lang="pl-PL" dirty="0" smtClean="0">
                <a:latin typeface="Calibri" panose="020F0502020204030204" pitchFamily="34" charset="0"/>
              </a:rPr>
              <a:t> </a:t>
            </a:r>
            <a:r>
              <a:rPr lang="pl-PL" b="1" dirty="0">
                <a:solidFill>
                  <a:srgbClr val="005DA2"/>
                </a:solidFill>
                <a:latin typeface="Calibri" panose="020F0502020204030204" pitchFamily="34" charset="0"/>
              </a:rPr>
              <a:t>Monografie oraz inne opracowania krajoznawcze</a:t>
            </a:r>
            <a:r>
              <a:rPr lang="pl-PL" dirty="0">
                <a:latin typeface="Calibri" panose="020F0502020204030204" pitchFamily="34" charset="0"/>
              </a:rPr>
              <a:t>:</a:t>
            </a:r>
          </a:p>
          <a:p>
            <a:r>
              <a:rPr lang="pl-PL" b="1" dirty="0">
                <a:latin typeface="Calibri" panose="020F0502020204030204" pitchFamily="34" charset="0"/>
              </a:rPr>
              <a:t> </a:t>
            </a:r>
            <a:endParaRPr lang="pl-PL" dirty="0">
              <a:latin typeface="Calibri" panose="020F0502020204030204" pitchFamily="34" charset="0"/>
            </a:endParaRPr>
          </a:p>
          <a:p>
            <a:r>
              <a:rPr lang="pl-PL" b="1" dirty="0">
                <a:latin typeface="Calibri" panose="020F0502020204030204" pitchFamily="34" charset="0"/>
              </a:rPr>
              <a:t> </a:t>
            </a:r>
            <a:endParaRPr lang="pl-PL" dirty="0">
              <a:latin typeface="Calibri" panose="020F0502020204030204" pitchFamily="34" charset="0"/>
            </a:endParaRPr>
          </a:p>
          <a:p>
            <a:r>
              <a:rPr lang="pl-PL" b="1" dirty="0">
                <a:solidFill>
                  <a:srgbClr val="005DA2"/>
                </a:solidFill>
                <a:latin typeface="Calibri" panose="020F0502020204030204" pitchFamily="34" charset="0"/>
              </a:rPr>
              <a:t>III miejsce</a:t>
            </a:r>
            <a:br>
              <a:rPr lang="pl-PL" b="1" dirty="0">
                <a:solidFill>
                  <a:srgbClr val="005DA2"/>
                </a:solidFill>
                <a:latin typeface="Calibri" panose="020F0502020204030204" pitchFamily="34" charset="0"/>
              </a:rPr>
            </a:br>
            <a:r>
              <a:rPr lang="pl-PL" b="1" i="1" dirty="0">
                <a:latin typeface="Calibri" panose="020F0502020204030204" pitchFamily="34" charset="0"/>
              </a:rPr>
              <a:t>Słowniczek gwary ludowej z okolic Łącka</a:t>
            </a:r>
            <a:r>
              <a:rPr lang="pl-PL" b="1" dirty="0">
                <a:latin typeface="Calibri" panose="020F0502020204030204" pitchFamily="34" charset="0"/>
              </a:rPr>
              <a:t>, </a:t>
            </a:r>
            <a:endParaRPr lang="pl-PL" b="1" dirty="0" smtClean="0">
              <a:latin typeface="Calibri" panose="020F0502020204030204" pitchFamily="34" charset="0"/>
            </a:endParaRPr>
          </a:p>
          <a:p>
            <a:r>
              <a:rPr lang="pl-PL" b="1" dirty="0" smtClean="0">
                <a:latin typeface="Calibri" panose="020F0502020204030204" pitchFamily="34" charset="0"/>
              </a:rPr>
              <a:t>Andrzej </a:t>
            </a:r>
            <a:r>
              <a:rPr lang="pl-PL" b="1" dirty="0">
                <a:latin typeface="Calibri" panose="020F0502020204030204" pitchFamily="34" charset="0"/>
              </a:rPr>
              <a:t>Urbaniec. </a:t>
            </a:r>
            <a:endParaRPr lang="pl-PL" b="1" dirty="0" smtClean="0">
              <a:latin typeface="Calibri" panose="020F0502020204030204" pitchFamily="34" charset="0"/>
            </a:endParaRPr>
          </a:p>
          <a:p>
            <a:r>
              <a:rPr lang="pl-PL" b="1" dirty="0" smtClean="0">
                <a:latin typeface="Calibri" panose="020F0502020204030204" pitchFamily="34" charset="0"/>
              </a:rPr>
              <a:t>Towarzystwo </a:t>
            </a:r>
            <a:r>
              <a:rPr lang="pl-PL" b="1" dirty="0">
                <a:latin typeface="Calibri" panose="020F0502020204030204" pitchFamily="34" charset="0"/>
              </a:rPr>
              <a:t>Miłośników Ziemi Łąckiej, </a:t>
            </a:r>
            <a:endParaRPr lang="pl-PL" b="1" dirty="0" smtClean="0">
              <a:latin typeface="Calibri" panose="020F0502020204030204" pitchFamily="34" charset="0"/>
            </a:endParaRPr>
          </a:p>
          <a:p>
            <a:r>
              <a:rPr lang="pl-PL" b="1" dirty="0" smtClean="0">
                <a:latin typeface="Calibri" panose="020F0502020204030204" pitchFamily="34" charset="0"/>
              </a:rPr>
              <a:t>Nowy </a:t>
            </a:r>
            <a:r>
              <a:rPr lang="pl-PL" b="1" dirty="0">
                <a:latin typeface="Calibri" panose="020F0502020204030204" pitchFamily="34" charset="0"/>
              </a:rPr>
              <a:t>Sącz 2014</a:t>
            </a:r>
            <a:r>
              <a:rPr lang="pl-PL" b="1" dirty="0" smtClean="0">
                <a:latin typeface="Calibri" panose="020F0502020204030204" pitchFamily="34" charset="0"/>
              </a:rPr>
              <a:t>.</a:t>
            </a:r>
          </a:p>
          <a:p>
            <a:endParaRPr lang="pl-PL" sz="1600" b="1" dirty="0" smtClean="0">
              <a:latin typeface="Calibri" panose="020F0502020204030204" pitchFamily="34" charset="0"/>
            </a:endParaRPr>
          </a:p>
          <a:p>
            <a:endParaRPr lang="pl-PL" sz="1600" b="1" dirty="0">
              <a:latin typeface="Calibri" panose="020F0502020204030204" pitchFamily="34" charset="0"/>
            </a:endParaRPr>
          </a:p>
          <a:p>
            <a:endParaRPr lang="pl-PL" sz="1600" b="1" dirty="0">
              <a:latin typeface="Calibri" panose="020F0502020204030204" pitchFamily="34" charset="0"/>
            </a:endParaRPr>
          </a:p>
          <a:p>
            <a:pPr algn="ctr"/>
            <a:endParaRPr lang="pl-PL" sz="1600" b="1" i="1" dirty="0" smtClean="0">
              <a:solidFill>
                <a:srgbClr val="005DA2"/>
              </a:solidFill>
              <a:latin typeface="Calibri" panose="020F0502020204030204" pitchFamily="34" charset="0"/>
            </a:endParaRPr>
          </a:p>
          <a:p>
            <a:pPr algn="ctr"/>
            <a:endParaRPr lang="pl-PL" sz="1600" b="1" i="1" dirty="0">
              <a:solidFill>
                <a:srgbClr val="005DA2"/>
              </a:solidFill>
              <a:latin typeface="Calibri" panose="020F0502020204030204" pitchFamily="34" charset="0"/>
            </a:endParaRPr>
          </a:p>
          <a:p>
            <a:pPr algn="ctr"/>
            <a:endParaRPr lang="pl-PL" sz="1600" b="1" i="1" dirty="0">
              <a:solidFill>
                <a:srgbClr val="005DA2"/>
              </a:solidFill>
              <a:latin typeface="Calibri" panose="020F0502020204030204" pitchFamily="34" charset="0"/>
            </a:endParaRPr>
          </a:p>
          <a:p>
            <a:pPr algn="ctr"/>
            <a:r>
              <a:rPr lang="pl-PL" i="1" dirty="0">
                <a:solidFill>
                  <a:srgbClr val="005DA2"/>
                </a:solidFill>
                <a:latin typeface="Calibri" panose="020F0502020204030204" pitchFamily="34" charset="0"/>
              </a:rPr>
              <a:t>Za podjęcie trudu poszukiwania i zapisu w terenie </a:t>
            </a:r>
            <a:endParaRPr lang="pl-PL" i="1" dirty="0" smtClean="0">
              <a:solidFill>
                <a:srgbClr val="005DA2"/>
              </a:solidFill>
              <a:latin typeface="Calibri" panose="020F0502020204030204" pitchFamily="34" charset="0"/>
            </a:endParaRPr>
          </a:p>
          <a:p>
            <a:pPr algn="ctr"/>
            <a:r>
              <a:rPr lang="pl-PL" i="1" dirty="0" smtClean="0">
                <a:solidFill>
                  <a:srgbClr val="005DA2"/>
                </a:solidFill>
                <a:latin typeface="Calibri" panose="020F0502020204030204" pitchFamily="34" charset="0"/>
              </a:rPr>
              <a:t>oryginalnego </a:t>
            </a:r>
            <a:r>
              <a:rPr lang="pl-PL" i="1" dirty="0">
                <a:solidFill>
                  <a:srgbClr val="005DA2"/>
                </a:solidFill>
                <a:latin typeface="Calibri" panose="020F0502020204030204" pitchFamily="34" charset="0"/>
              </a:rPr>
              <a:t>materiału o znaczeniu nie tylko naukowym, </a:t>
            </a:r>
            <a:endParaRPr lang="pl-PL" i="1" dirty="0" smtClean="0">
              <a:solidFill>
                <a:srgbClr val="005DA2"/>
              </a:solidFill>
              <a:latin typeface="Calibri" panose="020F0502020204030204" pitchFamily="34" charset="0"/>
            </a:endParaRPr>
          </a:p>
          <a:p>
            <a:pPr algn="ctr"/>
            <a:r>
              <a:rPr lang="pl-PL" i="1" dirty="0" smtClean="0">
                <a:solidFill>
                  <a:srgbClr val="005DA2"/>
                </a:solidFill>
                <a:latin typeface="Calibri" panose="020F0502020204030204" pitchFamily="34" charset="0"/>
              </a:rPr>
              <a:t>ale </a:t>
            </a:r>
            <a:r>
              <a:rPr lang="pl-PL" i="1" dirty="0">
                <a:solidFill>
                  <a:srgbClr val="005DA2"/>
                </a:solidFill>
                <a:latin typeface="Calibri" panose="020F0502020204030204" pitchFamily="34" charset="0"/>
              </a:rPr>
              <a:t>i dla turystów poruszających się po nim, </a:t>
            </a:r>
            <a:endParaRPr lang="pl-PL" i="1" dirty="0" smtClean="0">
              <a:solidFill>
                <a:srgbClr val="005DA2"/>
              </a:solidFill>
              <a:latin typeface="Calibri" panose="020F0502020204030204" pitchFamily="34" charset="0"/>
            </a:endParaRPr>
          </a:p>
          <a:p>
            <a:pPr algn="ctr"/>
            <a:r>
              <a:rPr lang="pl-PL" i="1" dirty="0" smtClean="0">
                <a:solidFill>
                  <a:srgbClr val="005DA2"/>
                </a:solidFill>
                <a:latin typeface="Calibri" panose="020F0502020204030204" pitchFamily="34" charset="0"/>
              </a:rPr>
              <a:t>co </a:t>
            </a:r>
            <a:r>
              <a:rPr lang="pl-PL" i="1" dirty="0">
                <a:solidFill>
                  <a:srgbClr val="005DA2"/>
                </a:solidFill>
                <a:latin typeface="Calibri" panose="020F0502020204030204" pitchFamily="34" charset="0"/>
              </a:rPr>
              <a:t>wraz z załączoną płytką komputerową </a:t>
            </a:r>
            <a:endParaRPr lang="pl-PL" i="1" dirty="0" smtClean="0">
              <a:solidFill>
                <a:srgbClr val="005DA2"/>
              </a:solidFill>
              <a:latin typeface="Calibri" panose="020F0502020204030204" pitchFamily="34" charset="0"/>
            </a:endParaRPr>
          </a:p>
          <a:p>
            <a:pPr algn="ctr"/>
            <a:r>
              <a:rPr lang="pl-PL" i="1" dirty="0" smtClean="0">
                <a:solidFill>
                  <a:srgbClr val="005DA2"/>
                </a:solidFill>
                <a:latin typeface="Calibri" panose="020F0502020204030204" pitchFamily="34" charset="0"/>
              </a:rPr>
              <a:t>nadaje </a:t>
            </a:r>
            <a:r>
              <a:rPr lang="pl-PL" i="1" dirty="0">
                <a:solidFill>
                  <a:srgbClr val="005DA2"/>
                </a:solidFill>
                <a:latin typeface="Calibri" panose="020F0502020204030204" pitchFamily="34" charset="0"/>
              </a:rPr>
              <a:t>publikacji szeroką użyteczność</a:t>
            </a:r>
            <a:r>
              <a:rPr lang="pl-PL" i="1" dirty="0" smtClean="0">
                <a:solidFill>
                  <a:srgbClr val="005DA2"/>
                </a:solidFill>
                <a:latin typeface="Calibri" panose="020F0502020204030204" pitchFamily="34" charset="0"/>
              </a:rPr>
              <a:t>.</a:t>
            </a:r>
            <a:endParaRPr lang="pl-PL" i="1" dirty="0">
              <a:solidFill>
                <a:srgbClr val="005DA2"/>
              </a:solidFill>
              <a:latin typeface="Calibri" panose="020F0502020204030204" pitchFamily="34" charset="0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0" y="32657"/>
            <a:ext cx="914400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500" b="1" dirty="0" smtClean="0">
                <a:ln w="3175" cmpd="sng">
                  <a:noFill/>
                  <a:prstDash val="solid"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XXIV  </a:t>
            </a:r>
            <a:r>
              <a:rPr lang="pl-PL" altLang="pl-PL" sz="1500" b="1" dirty="0" smtClean="0">
                <a:ln w="3175" cmpd="sng">
                  <a:noFill/>
                  <a:prstDash val="solid"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OGÓLNOPOLSKI PRZEGLĄD KSIĄŻKI KRAJOZNAWCZEJ I TURYSTYCZNEJ ∙ POZNAŃ 2015</a:t>
            </a:r>
            <a:endParaRPr lang="pl-PL" sz="1500" b="1" dirty="0">
              <a:ln w="3175" cmpd="sng">
                <a:noFill/>
                <a:prstDash val="solid"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Picture 2" descr="K:\Przeglądy KKiT\Przegląd 2015\OKŁADKI\MONOGRAFIE III miejsc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781" y="1556792"/>
            <a:ext cx="1906544" cy="27056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2431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744757" y="764704"/>
            <a:ext cx="7715675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latin typeface="Calibri" panose="020F0502020204030204" pitchFamily="34" charset="0"/>
              </a:rPr>
              <a:t>W kategorii </a:t>
            </a:r>
            <a:r>
              <a:rPr lang="pl-PL" dirty="0" smtClean="0">
                <a:latin typeface="Calibri" panose="020F0502020204030204" pitchFamily="34" charset="0"/>
              </a:rPr>
              <a:t> </a:t>
            </a:r>
            <a:r>
              <a:rPr lang="pl-PL" b="1" dirty="0">
                <a:solidFill>
                  <a:srgbClr val="005DA2"/>
                </a:solidFill>
                <a:latin typeface="Calibri" panose="020F0502020204030204" pitchFamily="34" charset="0"/>
              </a:rPr>
              <a:t>Mapy i atlasy</a:t>
            </a:r>
            <a:r>
              <a:rPr lang="pl-PL" dirty="0">
                <a:latin typeface="Calibri" panose="020F0502020204030204" pitchFamily="34" charset="0"/>
              </a:rPr>
              <a:t>: </a:t>
            </a:r>
          </a:p>
          <a:p>
            <a:endParaRPr lang="pl-PL" b="1" dirty="0" smtClean="0">
              <a:latin typeface="Calibri" panose="020F0502020204030204" pitchFamily="34" charset="0"/>
            </a:endParaRPr>
          </a:p>
          <a:p>
            <a:r>
              <a:rPr lang="pl-PL" b="1" dirty="0" smtClean="0">
                <a:solidFill>
                  <a:srgbClr val="005DA2"/>
                </a:solidFill>
                <a:latin typeface="Calibri" panose="020F0502020204030204" pitchFamily="34" charset="0"/>
              </a:rPr>
              <a:t>I </a:t>
            </a:r>
            <a:r>
              <a:rPr lang="pl-PL" b="1" dirty="0">
                <a:solidFill>
                  <a:srgbClr val="005DA2"/>
                </a:solidFill>
                <a:latin typeface="Calibri" panose="020F0502020204030204" pitchFamily="34" charset="0"/>
              </a:rPr>
              <a:t>miejsce</a:t>
            </a:r>
            <a:r>
              <a:rPr lang="pl-PL" b="1" dirty="0">
                <a:latin typeface="Calibri" panose="020F0502020204030204" pitchFamily="34" charset="0"/>
              </a:rPr>
              <a:t/>
            </a:r>
            <a:br>
              <a:rPr lang="pl-PL" b="1" dirty="0">
                <a:latin typeface="Calibri" panose="020F0502020204030204" pitchFamily="34" charset="0"/>
              </a:rPr>
            </a:br>
            <a:r>
              <a:rPr lang="pl-PL" dirty="0" smtClean="0">
                <a:latin typeface="Calibri" panose="020F0502020204030204" pitchFamily="34" charset="0"/>
              </a:rPr>
              <a:t>Seria: </a:t>
            </a:r>
            <a:r>
              <a:rPr lang="pl-PL" b="1" i="1" dirty="0" smtClean="0">
                <a:latin typeface="Calibri" panose="020F0502020204030204" pitchFamily="34" charset="0"/>
              </a:rPr>
              <a:t>Mapy </a:t>
            </a:r>
            <a:r>
              <a:rPr lang="pl-PL" b="1" i="1" dirty="0">
                <a:latin typeface="Calibri" panose="020F0502020204030204" pitchFamily="34" charset="0"/>
              </a:rPr>
              <a:t>parków krajobrazowych województwa kujawsko-pomorskiego.</a:t>
            </a:r>
            <a:r>
              <a:rPr lang="pl-PL" b="1" dirty="0">
                <a:latin typeface="Calibri" panose="020F0502020204030204" pitchFamily="34" charset="0"/>
              </a:rPr>
              <a:t> </a:t>
            </a:r>
            <a:r>
              <a:rPr lang="pl-PL" b="1" dirty="0" smtClean="0">
                <a:latin typeface="Calibri" panose="020F0502020204030204" pitchFamily="34" charset="0"/>
              </a:rPr>
              <a:t/>
            </a:r>
            <a:br>
              <a:rPr lang="pl-PL" b="1" dirty="0" smtClean="0">
                <a:latin typeface="Calibri" panose="020F0502020204030204" pitchFamily="34" charset="0"/>
              </a:rPr>
            </a:br>
            <a:r>
              <a:rPr lang="pl-PL" b="1" dirty="0" smtClean="0">
                <a:latin typeface="Calibri" panose="020F0502020204030204" pitchFamily="34" charset="0"/>
              </a:rPr>
              <a:t>Urząd </a:t>
            </a:r>
            <a:r>
              <a:rPr lang="pl-PL" b="1" dirty="0">
                <a:latin typeface="Calibri" panose="020F0502020204030204" pitchFamily="34" charset="0"/>
              </a:rPr>
              <a:t>Marszałkowski Województwa Kujawsko-Pomorskiego, </a:t>
            </a:r>
            <a:endParaRPr lang="pl-PL" b="1" dirty="0" smtClean="0">
              <a:latin typeface="Calibri" panose="020F0502020204030204" pitchFamily="34" charset="0"/>
            </a:endParaRPr>
          </a:p>
          <a:p>
            <a:r>
              <a:rPr lang="pl-PL" b="1" dirty="0" smtClean="0">
                <a:latin typeface="Calibri" panose="020F0502020204030204" pitchFamily="34" charset="0"/>
              </a:rPr>
              <a:t>Toruń </a:t>
            </a:r>
            <a:r>
              <a:rPr lang="pl-PL" b="1" dirty="0">
                <a:latin typeface="Calibri" panose="020F0502020204030204" pitchFamily="34" charset="0"/>
              </a:rPr>
              <a:t>2014. </a:t>
            </a:r>
            <a:endParaRPr lang="pl-PL" b="1" dirty="0" smtClean="0">
              <a:latin typeface="Calibri" panose="020F0502020204030204" pitchFamily="34" charset="0"/>
            </a:endParaRPr>
          </a:p>
          <a:p>
            <a:endParaRPr lang="pl-PL" sz="2100" b="1" dirty="0" smtClean="0">
              <a:latin typeface="Calibri" panose="020F0502020204030204" pitchFamily="34" charset="0"/>
            </a:endParaRPr>
          </a:p>
          <a:p>
            <a:endParaRPr lang="pl-PL" b="1" dirty="0">
              <a:latin typeface="Calibri" panose="020F0502020204030204" pitchFamily="34" charset="0"/>
            </a:endParaRPr>
          </a:p>
          <a:p>
            <a:endParaRPr lang="pl-PL" b="1" dirty="0" smtClean="0">
              <a:latin typeface="Calibri" panose="020F0502020204030204" pitchFamily="34" charset="0"/>
            </a:endParaRPr>
          </a:p>
          <a:p>
            <a:endParaRPr lang="pl-PL" b="1" dirty="0">
              <a:latin typeface="Calibri" panose="020F0502020204030204" pitchFamily="34" charset="0"/>
            </a:endParaRPr>
          </a:p>
          <a:p>
            <a:endParaRPr lang="pl-PL" b="1" dirty="0" smtClean="0">
              <a:latin typeface="Calibri" panose="020F0502020204030204" pitchFamily="34" charset="0"/>
            </a:endParaRPr>
          </a:p>
          <a:p>
            <a:endParaRPr lang="pl-PL" b="1" dirty="0">
              <a:latin typeface="Calibri" panose="020F0502020204030204" pitchFamily="34" charset="0"/>
            </a:endParaRPr>
          </a:p>
          <a:p>
            <a:endParaRPr lang="pl-PL" b="1" dirty="0">
              <a:latin typeface="Calibri" panose="020F0502020204030204" pitchFamily="34" charset="0"/>
            </a:endParaRPr>
          </a:p>
          <a:p>
            <a:endParaRPr lang="pl-PL" b="1" dirty="0" smtClean="0">
              <a:latin typeface="Calibri" panose="020F0502020204030204" pitchFamily="34" charset="0"/>
            </a:endParaRPr>
          </a:p>
          <a:p>
            <a:endParaRPr lang="pl-PL" b="1" dirty="0">
              <a:latin typeface="Calibri" panose="020F0502020204030204" pitchFamily="34" charset="0"/>
            </a:endParaRPr>
          </a:p>
          <a:p>
            <a:pPr algn="ctr"/>
            <a:r>
              <a:rPr lang="pl-PL" i="1" dirty="0" smtClean="0">
                <a:solidFill>
                  <a:srgbClr val="005DA2"/>
                </a:solidFill>
                <a:latin typeface="Calibri" panose="020F0502020204030204" pitchFamily="34" charset="0"/>
              </a:rPr>
              <a:t>Za </a:t>
            </a:r>
            <a:r>
              <a:rPr lang="pl-PL" i="1" dirty="0">
                <a:solidFill>
                  <a:srgbClr val="005DA2"/>
                </a:solidFill>
                <a:latin typeface="Calibri" panose="020F0502020204030204" pitchFamily="34" charset="0"/>
              </a:rPr>
              <a:t>całą serię o przejrzystych i wysoce czytelnych mapach, </a:t>
            </a:r>
            <a:endParaRPr lang="pl-PL" i="1" dirty="0" smtClean="0">
              <a:solidFill>
                <a:srgbClr val="005DA2"/>
              </a:solidFill>
              <a:latin typeface="Calibri" panose="020F0502020204030204" pitchFamily="34" charset="0"/>
            </a:endParaRPr>
          </a:p>
          <a:p>
            <a:pPr algn="ctr"/>
            <a:r>
              <a:rPr lang="pl-PL" i="1" dirty="0" smtClean="0">
                <a:solidFill>
                  <a:srgbClr val="005DA2"/>
                </a:solidFill>
                <a:latin typeface="Calibri" panose="020F0502020204030204" pitchFamily="34" charset="0"/>
              </a:rPr>
              <a:t>łącznie </a:t>
            </a:r>
            <a:r>
              <a:rPr lang="pl-PL" i="1" dirty="0">
                <a:solidFill>
                  <a:srgbClr val="005DA2"/>
                </a:solidFill>
                <a:latin typeface="Calibri" panose="020F0502020204030204" pitchFamily="34" charset="0"/>
              </a:rPr>
              <a:t>dających pełny obraz walorów turystyczno-krajoznawczych </a:t>
            </a:r>
            <a:r>
              <a:rPr lang="pl-PL" i="1" dirty="0" smtClean="0">
                <a:solidFill>
                  <a:srgbClr val="005DA2"/>
                </a:solidFill>
                <a:latin typeface="Calibri" panose="020F0502020204030204" pitchFamily="34" charset="0"/>
              </a:rPr>
              <a:t>województwa </a:t>
            </a:r>
            <a:r>
              <a:rPr lang="pl-PL" i="1" dirty="0">
                <a:solidFill>
                  <a:srgbClr val="005DA2"/>
                </a:solidFill>
                <a:latin typeface="Calibri" panose="020F0502020204030204" pitchFamily="34" charset="0"/>
              </a:rPr>
              <a:t>w tym ujęciu przy zastosowaniu prawidłowych podziałek </a:t>
            </a:r>
            <a:r>
              <a:rPr lang="pl-PL" i="1" dirty="0" smtClean="0">
                <a:solidFill>
                  <a:srgbClr val="005DA2"/>
                </a:solidFill>
                <a:latin typeface="Calibri" panose="020F0502020204030204" pitchFamily="34" charset="0"/>
              </a:rPr>
              <a:t>dla </a:t>
            </a:r>
            <a:r>
              <a:rPr lang="pl-PL" i="1" dirty="0">
                <a:solidFill>
                  <a:srgbClr val="005DA2"/>
                </a:solidFill>
                <a:latin typeface="Calibri" panose="020F0502020204030204" pitchFamily="34" charset="0"/>
              </a:rPr>
              <a:t>poszczególnych obiektów, </a:t>
            </a:r>
            <a:r>
              <a:rPr lang="pl-PL" i="1" dirty="0" smtClean="0">
                <a:solidFill>
                  <a:srgbClr val="005DA2"/>
                </a:solidFill>
                <a:latin typeface="Calibri" panose="020F0502020204030204" pitchFamily="34" charset="0"/>
              </a:rPr>
              <a:t>umożliwiających </a:t>
            </a:r>
            <a:r>
              <a:rPr lang="pl-PL" i="1" dirty="0">
                <a:solidFill>
                  <a:srgbClr val="005DA2"/>
                </a:solidFill>
                <a:latin typeface="Calibri" panose="020F0502020204030204" pitchFamily="34" charset="0"/>
              </a:rPr>
              <a:t>dobry </a:t>
            </a:r>
            <a:r>
              <a:rPr lang="pl-PL" i="1" dirty="0" smtClean="0">
                <a:solidFill>
                  <a:srgbClr val="005DA2"/>
                </a:solidFill>
                <a:latin typeface="Calibri" panose="020F0502020204030204" pitchFamily="34" charset="0"/>
              </a:rPr>
              <a:t>odbiór treści i </a:t>
            </a:r>
            <a:r>
              <a:rPr lang="pl-PL" i="1" dirty="0">
                <a:solidFill>
                  <a:srgbClr val="005DA2"/>
                </a:solidFill>
                <a:latin typeface="Calibri" panose="020F0502020204030204" pitchFamily="34" charset="0"/>
              </a:rPr>
              <a:t>wysoką użyteczność w terenie</a:t>
            </a:r>
            <a:r>
              <a:rPr lang="pl-PL" i="1" dirty="0" smtClean="0">
                <a:solidFill>
                  <a:srgbClr val="005DA2"/>
                </a:solidFill>
                <a:latin typeface="Calibri" panose="020F0502020204030204" pitchFamily="34" charset="0"/>
              </a:rPr>
              <a:t>.</a:t>
            </a:r>
            <a:endParaRPr lang="pl-PL" i="1" dirty="0">
              <a:solidFill>
                <a:srgbClr val="005DA2"/>
              </a:solidFill>
              <a:latin typeface="Calibri" panose="020F0502020204030204" pitchFamily="34" charset="0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0" y="32657"/>
            <a:ext cx="914400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500" b="1" dirty="0" smtClean="0">
                <a:ln w="3175" cmpd="sng">
                  <a:noFill/>
                  <a:prstDash val="solid"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XXIV  </a:t>
            </a:r>
            <a:r>
              <a:rPr lang="pl-PL" altLang="pl-PL" sz="1500" b="1" dirty="0" smtClean="0">
                <a:ln w="3175" cmpd="sng">
                  <a:noFill/>
                  <a:prstDash val="solid"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OGÓLNOPOLSKI PRZEGLĄD KSIĄŻKI KRAJOZNAWCZEJ I TURYSTYCZNEJ ∙ POZNAŃ 2015</a:t>
            </a:r>
            <a:endParaRPr lang="pl-PL" sz="1500" b="1" dirty="0">
              <a:ln w="3175" cmpd="sng">
                <a:noFill/>
                <a:prstDash val="solid"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2298" name="Picture 10" descr="C:\Users\Monika Luty\Desktop\Nowy folder (2)\MAPY I miejsce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974" y="2565715"/>
            <a:ext cx="1074360" cy="22002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9" name="Picture 11" descr="C:\Users\Monika Luty\Desktop\Nowy folder (2)\MAPY I miejsce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99" y="2564904"/>
            <a:ext cx="1074360" cy="22002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C:\Users\Monika Luty\Desktop\Nowy folder (2)\MAPY I miejsce (3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541" y="2564904"/>
            <a:ext cx="1074360" cy="22002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1" name="Picture 13" descr="C:\Users\Monika Luty\Desktop\Nowy folder (2)\MAPY I miejsce (4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394" y="2571530"/>
            <a:ext cx="1074360" cy="22002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2" name="Picture 14" descr="C:\Users\Monika Luty\Desktop\Nowy folder (2)\MAPY I miejsce (5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477" y="2564904"/>
            <a:ext cx="1074360" cy="22002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3" name="Picture 15" descr="C:\Users\Monika Luty\Desktop\Nowy folder (2)\MAPY I miejsce (6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565715"/>
            <a:ext cx="1074360" cy="22002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4" name="Picture 16" descr="C:\Users\Monika Luty\Desktop\Nowy folder (2)\MAPY I miejsce (7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532" y="2571530"/>
            <a:ext cx="1074360" cy="22002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5" name="Picture 17" descr="C:\Users\Monika Luty\Desktop\Nowy folder (2)\MAPY I miejsce (8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7280" y="2564904"/>
            <a:ext cx="1074360" cy="22002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1346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744757" y="1052736"/>
            <a:ext cx="7715675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latin typeface="Calibri" panose="020F0502020204030204" pitchFamily="34" charset="0"/>
              </a:rPr>
              <a:t>W kategorii </a:t>
            </a:r>
            <a:r>
              <a:rPr lang="pl-PL" dirty="0" smtClean="0">
                <a:latin typeface="Calibri" panose="020F0502020204030204" pitchFamily="34" charset="0"/>
              </a:rPr>
              <a:t> </a:t>
            </a:r>
            <a:r>
              <a:rPr lang="pl-PL" b="1" dirty="0">
                <a:solidFill>
                  <a:srgbClr val="005DA2"/>
                </a:solidFill>
                <a:latin typeface="Calibri" panose="020F0502020204030204" pitchFamily="34" charset="0"/>
              </a:rPr>
              <a:t>Mapy i atlasy</a:t>
            </a:r>
            <a:r>
              <a:rPr lang="pl-PL" dirty="0">
                <a:latin typeface="Calibri" panose="020F0502020204030204" pitchFamily="34" charset="0"/>
              </a:rPr>
              <a:t>: </a:t>
            </a:r>
          </a:p>
          <a:p>
            <a:r>
              <a:rPr lang="pl-PL" b="1" dirty="0">
                <a:latin typeface="Calibri" panose="020F0502020204030204" pitchFamily="34" charset="0"/>
              </a:rPr>
              <a:t> </a:t>
            </a:r>
            <a:endParaRPr lang="pl-PL" dirty="0">
              <a:latin typeface="Calibri" panose="020F0502020204030204" pitchFamily="34" charset="0"/>
            </a:endParaRPr>
          </a:p>
          <a:p>
            <a:r>
              <a:rPr lang="pl-PL" b="1" dirty="0">
                <a:latin typeface="Calibri" panose="020F0502020204030204" pitchFamily="34" charset="0"/>
              </a:rPr>
              <a:t> </a:t>
            </a:r>
            <a:endParaRPr lang="pl-PL" dirty="0">
              <a:latin typeface="Calibri" panose="020F0502020204030204" pitchFamily="34" charset="0"/>
            </a:endParaRPr>
          </a:p>
          <a:p>
            <a:r>
              <a:rPr lang="pl-PL" b="1" dirty="0">
                <a:solidFill>
                  <a:srgbClr val="005DA2"/>
                </a:solidFill>
                <a:latin typeface="Calibri" panose="020F0502020204030204" pitchFamily="34" charset="0"/>
              </a:rPr>
              <a:t>II miejsce</a:t>
            </a:r>
            <a:br>
              <a:rPr lang="pl-PL" b="1" dirty="0">
                <a:solidFill>
                  <a:srgbClr val="005DA2"/>
                </a:solidFill>
                <a:latin typeface="Calibri" panose="020F0502020204030204" pitchFamily="34" charset="0"/>
              </a:rPr>
            </a:br>
            <a:r>
              <a:rPr lang="pl-PL" b="1" i="1" dirty="0">
                <a:latin typeface="Calibri" panose="020F0502020204030204" pitchFamily="34" charset="0"/>
              </a:rPr>
              <a:t>Kraina rowerowa i inne szlaki turystyczne: </a:t>
            </a:r>
            <a:endParaRPr lang="pl-PL" b="1" i="1" dirty="0" smtClean="0">
              <a:latin typeface="Calibri" panose="020F0502020204030204" pitchFamily="34" charset="0"/>
            </a:endParaRPr>
          </a:p>
          <a:p>
            <a:r>
              <a:rPr lang="pl-PL" b="1" i="1" dirty="0" smtClean="0">
                <a:latin typeface="Calibri" panose="020F0502020204030204" pitchFamily="34" charset="0"/>
              </a:rPr>
              <a:t>Kazimierz </a:t>
            </a:r>
            <a:r>
              <a:rPr lang="pl-PL" b="1" i="1" dirty="0">
                <a:latin typeface="Calibri" panose="020F0502020204030204" pitchFamily="34" charset="0"/>
              </a:rPr>
              <a:t>Dolny – Nałęczów – </a:t>
            </a:r>
            <a:r>
              <a:rPr lang="pl-PL" b="1" i="1" dirty="0" smtClean="0">
                <a:latin typeface="Calibri" panose="020F0502020204030204" pitchFamily="34" charset="0"/>
              </a:rPr>
              <a:t>Puławy. </a:t>
            </a:r>
            <a:br>
              <a:rPr lang="pl-PL" b="1" i="1" dirty="0" smtClean="0">
                <a:latin typeface="Calibri" panose="020F0502020204030204" pitchFamily="34" charset="0"/>
              </a:rPr>
            </a:br>
            <a:r>
              <a:rPr lang="pl-PL" b="1" dirty="0" smtClean="0">
                <a:latin typeface="Calibri" panose="020F0502020204030204" pitchFamily="34" charset="0"/>
              </a:rPr>
              <a:t>Kartpol, </a:t>
            </a:r>
          </a:p>
          <a:p>
            <a:r>
              <a:rPr lang="pl-PL" b="1" dirty="0" smtClean="0">
                <a:latin typeface="Calibri" panose="020F0502020204030204" pitchFamily="34" charset="0"/>
              </a:rPr>
              <a:t>Lublin </a:t>
            </a:r>
            <a:r>
              <a:rPr lang="pl-PL" b="1" dirty="0">
                <a:latin typeface="Calibri" panose="020F0502020204030204" pitchFamily="34" charset="0"/>
              </a:rPr>
              <a:t>2014</a:t>
            </a:r>
            <a:r>
              <a:rPr lang="pl-PL" b="1" dirty="0" smtClean="0">
                <a:latin typeface="Calibri" panose="020F0502020204030204" pitchFamily="34" charset="0"/>
              </a:rPr>
              <a:t>.</a:t>
            </a:r>
            <a:endParaRPr lang="pl-PL" b="1" dirty="0">
              <a:latin typeface="Calibri" panose="020F0502020204030204" pitchFamily="34" charset="0"/>
            </a:endParaRPr>
          </a:p>
          <a:p>
            <a:endParaRPr lang="pl-PL" dirty="0" smtClean="0">
              <a:latin typeface="Calibri" panose="020F0502020204030204" pitchFamily="34" charset="0"/>
            </a:endParaRPr>
          </a:p>
          <a:p>
            <a:endParaRPr lang="pl-PL" dirty="0">
              <a:latin typeface="Calibri" panose="020F0502020204030204" pitchFamily="34" charset="0"/>
            </a:endParaRPr>
          </a:p>
          <a:p>
            <a:endParaRPr lang="pl-PL" dirty="0" smtClean="0">
              <a:latin typeface="Calibri" panose="020F0502020204030204" pitchFamily="34" charset="0"/>
            </a:endParaRPr>
          </a:p>
          <a:p>
            <a:endParaRPr lang="pl-PL" dirty="0" smtClean="0">
              <a:latin typeface="Calibri" panose="020F0502020204030204" pitchFamily="34" charset="0"/>
            </a:endParaRPr>
          </a:p>
          <a:p>
            <a:endParaRPr lang="pl-PL" dirty="0">
              <a:latin typeface="Calibri" panose="020F0502020204030204" pitchFamily="34" charset="0"/>
            </a:endParaRPr>
          </a:p>
          <a:p>
            <a:endParaRPr lang="pl-PL" dirty="0" smtClean="0">
              <a:latin typeface="Calibri" panose="020F0502020204030204" pitchFamily="34" charset="0"/>
            </a:endParaRPr>
          </a:p>
          <a:p>
            <a:endParaRPr lang="pl-PL" dirty="0">
              <a:latin typeface="Calibri" panose="020F0502020204030204" pitchFamily="34" charset="0"/>
            </a:endParaRPr>
          </a:p>
          <a:p>
            <a:endParaRPr lang="pl-PL" dirty="0" smtClean="0">
              <a:latin typeface="Calibri" panose="020F0502020204030204" pitchFamily="34" charset="0"/>
            </a:endParaRPr>
          </a:p>
          <a:p>
            <a:pPr algn="ctr"/>
            <a:r>
              <a:rPr lang="pl-PL" i="1" dirty="0" smtClean="0">
                <a:solidFill>
                  <a:srgbClr val="005DA2"/>
                </a:solidFill>
                <a:latin typeface="Calibri" panose="020F0502020204030204" pitchFamily="34" charset="0"/>
              </a:rPr>
              <a:t>Za </a:t>
            </a:r>
            <a:r>
              <a:rPr lang="pl-PL" i="1" dirty="0">
                <a:solidFill>
                  <a:srgbClr val="005DA2"/>
                </a:solidFill>
                <a:latin typeface="Calibri" panose="020F0502020204030204" pitchFamily="34" charset="0"/>
              </a:rPr>
              <a:t>dobre opracowanie kartograficzne z właściwym bogactwem treści, prawidłowo dostosowanej </a:t>
            </a:r>
            <a:r>
              <a:rPr lang="pl-PL" i="1" dirty="0" smtClean="0">
                <a:solidFill>
                  <a:srgbClr val="005DA2"/>
                </a:solidFill>
                <a:latin typeface="Calibri" panose="020F0502020204030204" pitchFamily="34" charset="0"/>
              </a:rPr>
              <a:t>do </a:t>
            </a:r>
            <a:r>
              <a:rPr lang="pl-PL" i="1" dirty="0">
                <a:solidFill>
                  <a:srgbClr val="005DA2"/>
                </a:solidFill>
                <a:latin typeface="Calibri" panose="020F0502020204030204" pitchFamily="34" charset="0"/>
              </a:rPr>
              <a:t>potrzeb turysty rowerowego</a:t>
            </a:r>
            <a:r>
              <a:rPr lang="pl-PL" i="1" dirty="0" smtClean="0">
                <a:solidFill>
                  <a:srgbClr val="005DA2"/>
                </a:solidFill>
                <a:latin typeface="Calibri" panose="020F0502020204030204" pitchFamily="34" charset="0"/>
              </a:rPr>
              <a:t>.</a:t>
            </a:r>
            <a:endParaRPr lang="pl-PL" i="1" dirty="0">
              <a:solidFill>
                <a:srgbClr val="005DA2"/>
              </a:solidFill>
              <a:latin typeface="Calibri" panose="020F0502020204030204" pitchFamily="34" charset="0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0" y="32657"/>
            <a:ext cx="914400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500" b="1" dirty="0" smtClean="0">
                <a:ln w="3175" cmpd="sng">
                  <a:noFill/>
                  <a:prstDash val="solid"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XXIV  </a:t>
            </a:r>
            <a:r>
              <a:rPr lang="pl-PL" altLang="pl-PL" sz="1500" b="1" dirty="0" smtClean="0">
                <a:ln w="3175" cmpd="sng">
                  <a:noFill/>
                  <a:prstDash val="solid"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OGÓLNOPOLSKI PRZEGLĄD KSIĄŻKI KRAJOZNAWCZEJ I TURYSTYCZNEJ ∙ POZNAŃ 2015</a:t>
            </a:r>
            <a:endParaRPr lang="pl-PL" sz="1500" b="1" dirty="0">
              <a:ln w="3175" cmpd="sng">
                <a:noFill/>
                <a:prstDash val="solid"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Picture 20" descr="K:\Przeglądy KKiT\Przegląd 2015\OKŁADKI\MAPY II miejsc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850" y="1628800"/>
            <a:ext cx="1900641" cy="34898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2301346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744757" y="1052736"/>
            <a:ext cx="7715675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latin typeface="Calibri" panose="020F0502020204030204" pitchFamily="34" charset="0"/>
              </a:rPr>
              <a:t>W kategorii </a:t>
            </a:r>
            <a:r>
              <a:rPr lang="pl-PL" dirty="0" smtClean="0">
                <a:latin typeface="Calibri" panose="020F0502020204030204" pitchFamily="34" charset="0"/>
              </a:rPr>
              <a:t> </a:t>
            </a:r>
            <a:r>
              <a:rPr lang="pl-PL" b="1" dirty="0">
                <a:solidFill>
                  <a:srgbClr val="005DA2"/>
                </a:solidFill>
                <a:latin typeface="Calibri" panose="020F0502020204030204" pitchFamily="34" charset="0"/>
              </a:rPr>
              <a:t>Mapy i atlasy</a:t>
            </a:r>
            <a:r>
              <a:rPr lang="pl-PL" dirty="0">
                <a:latin typeface="Calibri" panose="020F0502020204030204" pitchFamily="34" charset="0"/>
              </a:rPr>
              <a:t>: </a:t>
            </a:r>
          </a:p>
          <a:p>
            <a:r>
              <a:rPr lang="pl-PL" b="1" dirty="0">
                <a:latin typeface="Calibri" panose="020F0502020204030204" pitchFamily="34" charset="0"/>
              </a:rPr>
              <a:t> </a:t>
            </a:r>
            <a:endParaRPr lang="pl-PL" dirty="0">
              <a:latin typeface="Calibri" panose="020F0502020204030204" pitchFamily="34" charset="0"/>
            </a:endParaRPr>
          </a:p>
          <a:p>
            <a:r>
              <a:rPr lang="pl-PL" b="1" dirty="0">
                <a:latin typeface="Calibri" panose="020F0502020204030204" pitchFamily="34" charset="0"/>
              </a:rPr>
              <a:t> </a:t>
            </a:r>
            <a:endParaRPr lang="pl-PL" dirty="0">
              <a:latin typeface="Calibri" panose="020F0502020204030204" pitchFamily="34" charset="0"/>
            </a:endParaRPr>
          </a:p>
          <a:p>
            <a:r>
              <a:rPr lang="pl-PL" b="1" dirty="0">
                <a:solidFill>
                  <a:srgbClr val="005DA2"/>
                </a:solidFill>
                <a:latin typeface="Calibri" panose="020F0502020204030204" pitchFamily="34" charset="0"/>
              </a:rPr>
              <a:t>III miejsce</a:t>
            </a:r>
            <a:r>
              <a:rPr lang="pl-PL" b="1" dirty="0">
                <a:latin typeface="Calibri" panose="020F0502020204030204" pitchFamily="34" charset="0"/>
              </a:rPr>
              <a:t/>
            </a:r>
            <a:br>
              <a:rPr lang="pl-PL" b="1" dirty="0">
                <a:latin typeface="Calibri" panose="020F0502020204030204" pitchFamily="34" charset="0"/>
              </a:rPr>
            </a:br>
            <a:r>
              <a:rPr lang="pl-PL" b="1" i="1" dirty="0">
                <a:latin typeface="Calibri" panose="020F0502020204030204" pitchFamily="34" charset="0"/>
              </a:rPr>
              <a:t>Rowerowy Wrocław: rowerowy plan miasta</a:t>
            </a:r>
            <a:r>
              <a:rPr lang="pl-PL" b="1" dirty="0">
                <a:latin typeface="Calibri" panose="020F0502020204030204" pitchFamily="34" charset="0"/>
              </a:rPr>
              <a:t>. </a:t>
            </a:r>
            <a:endParaRPr lang="pl-PL" b="1" dirty="0" smtClean="0">
              <a:latin typeface="Calibri" panose="020F0502020204030204" pitchFamily="34" charset="0"/>
            </a:endParaRPr>
          </a:p>
          <a:p>
            <a:r>
              <a:rPr lang="pl-PL" b="1" dirty="0" smtClean="0">
                <a:latin typeface="Calibri" panose="020F0502020204030204" pitchFamily="34" charset="0"/>
              </a:rPr>
              <a:t>ExpressMap</a:t>
            </a:r>
            <a:r>
              <a:rPr lang="pl-PL" b="1" dirty="0">
                <a:latin typeface="Calibri" panose="020F0502020204030204" pitchFamily="34" charset="0"/>
              </a:rPr>
              <a:t>, </a:t>
            </a:r>
            <a:endParaRPr lang="pl-PL" b="1" dirty="0" smtClean="0">
              <a:latin typeface="Calibri" panose="020F0502020204030204" pitchFamily="34" charset="0"/>
            </a:endParaRPr>
          </a:p>
          <a:p>
            <a:r>
              <a:rPr lang="pl-PL" b="1" dirty="0" smtClean="0">
                <a:latin typeface="Calibri" panose="020F0502020204030204" pitchFamily="34" charset="0"/>
              </a:rPr>
              <a:t>Warszawa </a:t>
            </a:r>
            <a:r>
              <a:rPr lang="pl-PL" b="1" dirty="0">
                <a:latin typeface="Calibri" panose="020F0502020204030204" pitchFamily="34" charset="0"/>
              </a:rPr>
              <a:t>2015.</a:t>
            </a:r>
          </a:p>
          <a:p>
            <a:endParaRPr lang="pl-PL" dirty="0" smtClean="0">
              <a:latin typeface="Calibri" panose="020F0502020204030204" pitchFamily="34" charset="0"/>
            </a:endParaRPr>
          </a:p>
          <a:p>
            <a:endParaRPr lang="pl-PL" dirty="0">
              <a:latin typeface="Calibri" panose="020F0502020204030204" pitchFamily="34" charset="0"/>
            </a:endParaRPr>
          </a:p>
          <a:p>
            <a:endParaRPr lang="pl-PL" dirty="0" smtClean="0">
              <a:latin typeface="Calibri" panose="020F0502020204030204" pitchFamily="34" charset="0"/>
            </a:endParaRPr>
          </a:p>
          <a:p>
            <a:endParaRPr lang="pl-PL" dirty="0">
              <a:latin typeface="Calibri" panose="020F0502020204030204" pitchFamily="34" charset="0"/>
            </a:endParaRPr>
          </a:p>
          <a:p>
            <a:endParaRPr lang="pl-PL" dirty="0" smtClean="0">
              <a:latin typeface="Calibri" panose="020F0502020204030204" pitchFamily="34" charset="0"/>
            </a:endParaRPr>
          </a:p>
          <a:p>
            <a:endParaRPr lang="pl-PL" dirty="0" smtClean="0">
              <a:latin typeface="Calibri" panose="020F0502020204030204" pitchFamily="34" charset="0"/>
            </a:endParaRPr>
          </a:p>
          <a:p>
            <a:endParaRPr lang="pl-PL" dirty="0">
              <a:latin typeface="Calibri" panose="020F0502020204030204" pitchFamily="34" charset="0"/>
            </a:endParaRPr>
          </a:p>
          <a:p>
            <a:pPr algn="ctr"/>
            <a:r>
              <a:rPr lang="pl-PL" i="1" dirty="0" smtClean="0">
                <a:solidFill>
                  <a:srgbClr val="005DA2"/>
                </a:solidFill>
                <a:latin typeface="Calibri" panose="020F0502020204030204" pitchFamily="34" charset="0"/>
              </a:rPr>
              <a:t>Za </a:t>
            </a:r>
            <a:r>
              <a:rPr lang="pl-PL" i="1" dirty="0">
                <a:solidFill>
                  <a:srgbClr val="005DA2"/>
                </a:solidFill>
                <a:latin typeface="Calibri" panose="020F0502020204030204" pitchFamily="34" charset="0"/>
              </a:rPr>
              <a:t>dobre opracowanie kartograficzne </a:t>
            </a:r>
            <a:endParaRPr lang="pl-PL" i="1" dirty="0" smtClean="0">
              <a:solidFill>
                <a:srgbClr val="005DA2"/>
              </a:solidFill>
              <a:latin typeface="Calibri" panose="020F0502020204030204" pitchFamily="34" charset="0"/>
            </a:endParaRPr>
          </a:p>
          <a:p>
            <a:pPr algn="ctr"/>
            <a:r>
              <a:rPr lang="pl-PL" i="1" dirty="0" smtClean="0">
                <a:solidFill>
                  <a:srgbClr val="005DA2"/>
                </a:solidFill>
                <a:latin typeface="Calibri" panose="020F0502020204030204" pitchFamily="34" charset="0"/>
              </a:rPr>
              <a:t>uwzględniające </a:t>
            </a:r>
            <a:r>
              <a:rPr lang="pl-PL" i="1" dirty="0">
                <a:solidFill>
                  <a:srgbClr val="005DA2"/>
                </a:solidFill>
                <a:latin typeface="Calibri" panose="020F0502020204030204" pitchFamily="34" charset="0"/>
              </a:rPr>
              <a:t>zainteresowania i potrzeby turysty rowerowego </a:t>
            </a:r>
            <a:endParaRPr lang="pl-PL" i="1" dirty="0" smtClean="0">
              <a:solidFill>
                <a:srgbClr val="005DA2"/>
              </a:solidFill>
              <a:latin typeface="Calibri" panose="020F0502020204030204" pitchFamily="34" charset="0"/>
            </a:endParaRPr>
          </a:p>
          <a:p>
            <a:pPr algn="ctr"/>
            <a:r>
              <a:rPr lang="pl-PL" i="1" dirty="0" smtClean="0">
                <a:solidFill>
                  <a:srgbClr val="005DA2"/>
                </a:solidFill>
                <a:latin typeface="Calibri" panose="020F0502020204030204" pitchFamily="34" charset="0"/>
              </a:rPr>
              <a:t>w </a:t>
            </a:r>
            <a:r>
              <a:rPr lang="pl-PL" i="1" dirty="0">
                <a:solidFill>
                  <a:srgbClr val="005DA2"/>
                </a:solidFill>
                <a:latin typeface="Calibri" panose="020F0502020204030204" pitchFamily="34" charset="0"/>
              </a:rPr>
              <a:t>obszarze dużego miasta przy wysokiej funkcjonalności wykonania (laminowanie, łamanie na sekcje</a:t>
            </a:r>
            <a:r>
              <a:rPr lang="pl-PL" i="1" dirty="0" smtClean="0">
                <a:solidFill>
                  <a:srgbClr val="005DA2"/>
                </a:solidFill>
                <a:latin typeface="Calibri" panose="020F0502020204030204" pitchFamily="34" charset="0"/>
              </a:rPr>
              <a:t>).</a:t>
            </a:r>
            <a:endParaRPr lang="pl-PL" i="1" dirty="0">
              <a:solidFill>
                <a:srgbClr val="005DA2"/>
              </a:solidFill>
              <a:latin typeface="Calibri" panose="020F0502020204030204" pitchFamily="34" charset="0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0" y="32657"/>
            <a:ext cx="914400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500" b="1" dirty="0" smtClean="0">
                <a:ln w="3175" cmpd="sng">
                  <a:noFill/>
                  <a:prstDash val="solid"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XXIV  </a:t>
            </a:r>
            <a:r>
              <a:rPr lang="pl-PL" altLang="pl-PL" sz="1500" b="1" dirty="0" smtClean="0">
                <a:ln w="3175" cmpd="sng">
                  <a:noFill/>
                  <a:prstDash val="solid"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OGÓLNOPOLSKI PRZEGLĄD KSIĄŻKI KRAJOZNAWCZEJ I TURYSTYCZNEJ ∙ POZNAŃ 2015</a:t>
            </a:r>
            <a:endParaRPr lang="pl-PL" sz="1500" b="1" dirty="0">
              <a:ln w="3175" cmpd="sng">
                <a:noFill/>
                <a:prstDash val="solid"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Picture 21" descr="K:\Przeglądy KKiT\Przegląd 2015\OKŁADKI\MAPY III miejsc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049355"/>
            <a:ext cx="1872208" cy="3541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2832431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738402" y="908720"/>
            <a:ext cx="7650022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latin typeface="Calibri" panose="020F0502020204030204" pitchFamily="34" charset="0"/>
              </a:rPr>
              <a:t>W kategorii </a:t>
            </a:r>
            <a:r>
              <a:rPr lang="pl-PL" dirty="0" smtClean="0">
                <a:latin typeface="Calibri" panose="020F0502020204030204" pitchFamily="34" charset="0"/>
              </a:rPr>
              <a:t> </a:t>
            </a:r>
            <a:r>
              <a:rPr lang="pl-PL" b="1" dirty="0">
                <a:solidFill>
                  <a:srgbClr val="005DA2"/>
                </a:solidFill>
                <a:latin typeface="Calibri" panose="020F0502020204030204" pitchFamily="34" charset="0"/>
              </a:rPr>
              <a:t>Informatory krajoznawcze i foldery</a:t>
            </a:r>
            <a:r>
              <a:rPr lang="pl-PL" dirty="0">
                <a:latin typeface="Calibri" panose="020F0502020204030204" pitchFamily="34" charset="0"/>
              </a:rPr>
              <a:t>:</a:t>
            </a:r>
          </a:p>
          <a:p>
            <a:endParaRPr lang="pl-PL" b="1" dirty="0" smtClean="0">
              <a:latin typeface="Calibri" panose="020F0502020204030204" pitchFamily="34" charset="0"/>
            </a:endParaRPr>
          </a:p>
          <a:p>
            <a:r>
              <a:rPr lang="pl-PL" b="1" dirty="0">
                <a:latin typeface="Calibri" panose="020F0502020204030204" pitchFamily="34" charset="0"/>
              </a:rPr>
              <a:t> </a:t>
            </a:r>
            <a:endParaRPr lang="pl-PL" dirty="0">
              <a:latin typeface="Calibri" panose="020F0502020204030204" pitchFamily="34" charset="0"/>
            </a:endParaRPr>
          </a:p>
          <a:p>
            <a:r>
              <a:rPr lang="pl-PL" b="1" dirty="0">
                <a:solidFill>
                  <a:srgbClr val="005DA2"/>
                </a:solidFill>
                <a:latin typeface="Calibri" panose="020F0502020204030204" pitchFamily="34" charset="0"/>
              </a:rPr>
              <a:t>I miejsce</a:t>
            </a:r>
            <a:r>
              <a:rPr lang="pl-PL" b="1" dirty="0">
                <a:latin typeface="Calibri" panose="020F0502020204030204" pitchFamily="34" charset="0"/>
              </a:rPr>
              <a:t/>
            </a:r>
            <a:br>
              <a:rPr lang="pl-PL" b="1" dirty="0">
                <a:latin typeface="Calibri" panose="020F0502020204030204" pitchFamily="34" charset="0"/>
              </a:rPr>
            </a:br>
            <a:r>
              <a:rPr lang="pl-PL" dirty="0">
                <a:latin typeface="Calibri" panose="020F0502020204030204" pitchFamily="34" charset="0"/>
              </a:rPr>
              <a:t>Seria: </a:t>
            </a:r>
            <a:endParaRPr lang="pl-PL" dirty="0" smtClean="0">
              <a:latin typeface="Calibri" panose="020F0502020204030204" pitchFamily="34" charset="0"/>
            </a:endParaRPr>
          </a:p>
          <a:p>
            <a:r>
              <a:rPr lang="pl-PL" b="1" dirty="0" smtClean="0">
                <a:latin typeface="Calibri" panose="020F0502020204030204" pitchFamily="34" charset="0"/>
              </a:rPr>
              <a:t>Przewodnik questowy. </a:t>
            </a:r>
          </a:p>
          <a:p>
            <a:r>
              <a:rPr lang="pl-PL" b="1" dirty="0" smtClean="0">
                <a:latin typeface="Calibri" panose="020F0502020204030204" pitchFamily="34" charset="0"/>
              </a:rPr>
              <a:t>Augustowsko-Suwalskie </a:t>
            </a:r>
            <a:r>
              <a:rPr lang="pl-PL" b="1" dirty="0">
                <a:latin typeface="Calibri" panose="020F0502020204030204" pitchFamily="34" charset="0"/>
              </a:rPr>
              <a:t>Towarzystwo </a:t>
            </a:r>
            <a:r>
              <a:rPr lang="pl-PL" b="1" dirty="0" smtClean="0">
                <a:latin typeface="Calibri" panose="020F0502020204030204" pitchFamily="34" charset="0"/>
              </a:rPr>
              <a:t>Naukowe, </a:t>
            </a:r>
          </a:p>
          <a:p>
            <a:r>
              <a:rPr lang="pl-PL" b="1" dirty="0" smtClean="0">
                <a:latin typeface="Calibri" panose="020F0502020204030204" pitchFamily="34" charset="0"/>
              </a:rPr>
              <a:t>Suwałki </a:t>
            </a:r>
            <a:r>
              <a:rPr lang="pl-PL" b="1" dirty="0">
                <a:latin typeface="Calibri" panose="020F0502020204030204" pitchFamily="34" charset="0"/>
              </a:rPr>
              <a:t>[2014</a:t>
            </a:r>
            <a:r>
              <a:rPr lang="pl-PL" b="1" dirty="0" smtClean="0">
                <a:latin typeface="Calibri" panose="020F0502020204030204" pitchFamily="34" charset="0"/>
              </a:rPr>
              <a:t>]. </a:t>
            </a:r>
          </a:p>
          <a:p>
            <a:r>
              <a:rPr lang="pl-PL" sz="1000" b="1" dirty="0" smtClean="0">
                <a:latin typeface="Calibri" panose="020F0502020204030204" pitchFamily="34" charset="0"/>
              </a:rPr>
              <a:t/>
            </a:r>
            <a:br>
              <a:rPr lang="pl-PL" sz="1000" b="1" dirty="0" smtClean="0">
                <a:latin typeface="Calibri" panose="020F0502020204030204" pitchFamily="34" charset="0"/>
              </a:rPr>
            </a:br>
            <a:r>
              <a:rPr lang="pl-PL" sz="1600" b="1" i="1" dirty="0" smtClean="0">
                <a:latin typeface="Calibri" panose="020F0502020204030204" pitchFamily="34" charset="0"/>
              </a:rPr>
              <a:t>Suwałki</a:t>
            </a:r>
            <a:r>
              <a:rPr lang="pl-PL" sz="1600" b="1" i="1" dirty="0">
                <a:latin typeface="Calibri" panose="020F0502020204030204" pitchFamily="34" charset="0"/>
              </a:rPr>
              <a:t>: lata dwudzieste, lata trzydzieste: przewodnik </a:t>
            </a:r>
            <a:r>
              <a:rPr lang="pl-PL" sz="1600" b="1" i="1" dirty="0" smtClean="0">
                <a:latin typeface="Calibri" panose="020F0502020204030204" pitchFamily="34" charset="0"/>
              </a:rPr>
              <a:t>questowy</a:t>
            </a:r>
            <a:endParaRPr lang="pl-PL" sz="1600" dirty="0">
              <a:latin typeface="Calibri" panose="020F0502020204030204" pitchFamily="34" charset="0"/>
            </a:endParaRPr>
          </a:p>
          <a:p>
            <a:endParaRPr lang="pl-PL" sz="900" dirty="0" smtClean="0">
              <a:latin typeface="Calibri" panose="020F0502020204030204" pitchFamily="34" charset="0"/>
            </a:endParaRPr>
          </a:p>
          <a:p>
            <a:r>
              <a:rPr lang="pl-PL" sz="1600" b="1" i="1" dirty="0" smtClean="0">
                <a:latin typeface="Calibri" panose="020F0502020204030204" pitchFamily="34" charset="0"/>
              </a:rPr>
              <a:t>Mój </a:t>
            </a:r>
            <a:r>
              <a:rPr lang="pl-PL" sz="1600" b="1" i="1" dirty="0">
                <a:latin typeface="Calibri" panose="020F0502020204030204" pitchFamily="34" charset="0"/>
              </a:rPr>
              <a:t>pradziadek był peowiakiem: przewodnik </a:t>
            </a:r>
            <a:r>
              <a:rPr lang="pl-PL" sz="1600" b="1" i="1" dirty="0" smtClean="0">
                <a:latin typeface="Calibri" panose="020F0502020204030204" pitchFamily="34" charset="0"/>
              </a:rPr>
              <a:t>questowy</a:t>
            </a:r>
            <a:r>
              <a:rPr lang="pl-PL" sz="1600" dirty="0" smtClean="0">
                <a:latin typeface="Calibri" panose="020F0502020204030204" pitchFamily="34" charset="0"/>
              </a:rPr>
              <a:t> </a:t>
            </a:r>
          </a:p>
          <a:p>
            <a:endParaRPr lang="pl-PL" sz="1400" dirty="0">
              <a:latin typeface="Calibri" panose="020F0502020204030204" pitchFamily="34" charset="0"/>
            </a:endParaRPr>
          </a:p>
          <a:p>
            <a:endParaRPr lang="pl-PL" sz="1600" dirty="0" smtClean="0">
              <a:latin typeface="Calibri" panose="020F0502020204030204" pitchFamily="34" charset="0"/>
            </a:endParaRPr>
          </a:p>
          <a:p>
            <a:endParaRPr lang="pl-PL" sz="1600" dirty="0" smtClean="0">
              <a:latin typeface="Calibri" panose="020F0502020204030204" pitchFamily="34" charset="0"/>
            </a:endParaRPr>
          </a:p>
          <a:p>
            <a:endParaRPr lang="pl-PL" sz="1600" dirty="0">
              <a:latin typeface="Calibri" panose="020F0502020204030204" pitchFamily="34" charset="0"/>
            </a:endParaRPr>
          </a:p>
          <a:p>
            <a:endParaRPr lang="pl-PL" sz="1600" dirty="0">
              <a:latin typeface="Calibri" panose="020F0502020204030204" pitchFamily="34" charset="0"/>
            </a:endParaRPr>
          </a:p>
          <a:p>
            <a:pPr algn="ctr"/>
            <a:r>
              <a:rPr lang="pl-PL" i="1" dirty="0">
                <a:solidFill>
                  <a:srgbClr val="005DA2"/>
                </a:solidFill>
                <a:latin typeface="Calibri" panose="020F0502020204030204" pitchFamily="34" charset="0"/>
              </a:rPr>
              <a:t>Za oryginalną koncepcję tematyczną zestawu, </a:t>
            </a:r>
            <a:endParaRPr lang="pl-PL" i="1" dirty="0" smtClean="0">
              <a:solidFill>
                <a:srgbClr val="005DA2"/>
              </a:solidFill>
              <a:latin typeface="Calibri" panose="020F0502020204030204" pitchFamily="34" charset="0"/>
            </a:endParaRPr>
          </a:p>
          <a:p>
            <a:pPr algn="ctr"/>
            <a:r>
              <a:rPr lang="pl-PL" i="1" dirty="0" smtClean="0">
                <a:solidFill>
                  <a:srgbClr val="005DA2"/>
                </a:solidFill>
                <a:latin typeface="Calibri" panose="020F0502020204030204" pitchFamily="34" charset="0"/>
              </a:rPr>
              <a:t>pozwalającą </a:t>
            </a:r>
            <a:r>
              <a:rPr lang="pl-PL" i="1" dirty="0">
                <a:solidFill>
                  <a:srgbClr val="005DA2"/>
                </a:solidFill>
                <a:latin typeface="Calibri" panose="020F0502020204030204" pitchFamily="34" charset="0"/>
              </a:rPr>
              <a:t>w interesujący sposób pogłębić </a:t>
            </a:r>
            <a:r>
              <a:rPr lang="pl-PL" i="1" dirty="0" smtClean="0">
                <a:solidFill>
                  <a:srgbClr val="005DA2"/>
                </a:solidFill>
                <a:latin typeface="Calibri" panose="020F0502020204030204" pitchFamily="34" charset="0"/>
              </a:rPr>
              <a:t>lub </a:t>
            </a:r>
            <a:r>
              <a:rPr lang="pl-PL" i="1" dirty="0">
                <a:solidFill>
                  <a:srgbClr val="005DA2"/>
                </a:solidFill>
                <a:latin typeface="Calibri" panose="020F0502020204030204" pitchFamily="34" charset="0"/>
              </a:rPr>
              <a:t>budować </a:t>
            </a:r>
            <a:endParaRPr lang="pl-PL" i="1" dirty="0" smtClean="0">
              <a:solidFill>
                <a:srgbClr val="005DA2"/>
              </a:solidFill>
              <a:latin typeface="Calibri" panose="020F0502020204030204" pitchFamily="34" charset="0"/>
            </a:endParaRPr>
          </a:p>
          <a:p>
            <a:pPr algn="ctr"/>
            <a:r>
              <a:rPr lang="pl-PL" i="1" dirty="0" smtClean="0">
                <a:solidFill>
                  <a:srgbClr val="005DA2"/>
                </a:solidFill>
                <a:latin typeface="Calibri" panose="020F0502020204030204" pitchFamily="34" charset="0"/>
              </a:rPr>
              <a:t>platformę </a:t>
            </a:r>
            <a:r>
              <a:rPr lang="pl-PL" i="1" dirty="0">
                <a:solidFill>
                  <a:srgbClr val="005DA2"/>
                </a:solidFill>
                <a:latin typeface="Calibri" panose="020F0502020204030204" pitchFamily="34" charset="0"/>
              </a:rPr>
              <a:t>mentalną mieszkańców między czasami przed i po 1945 r. </a:t>
            </a:r>
            <a:endParaRPr lang="pl-PL" i="1" dirty="0" smtClean="0">
              <a:solidFill>
                <a:srgbClr val="005DA2"/>
              </a:solidFill>
              <a:latin typeface="Calibri" panose="020F0502020204030204" pitchFamily="34" charset="0"/>
            </a:endParaRPr>
          </a:p>
          <a:p>
            <a:pPr algn="ctr"/>
            <a:r>
              <a:rPr lang="pl-PL" i="1" dirty="0" smtClean="0">
                <a:solidFill>
                  <a:srgbClr val="005DA2"/>
                </a:solidFill>
                <a:latin typeface="Calibri" panose="020F0502020204030204" pitchFamily="34" charset="0"/>
              </a:rPr>
              <a:t>przy </a:t>
            </a:r>
            <a:r>
              <a:rPr lang="pl-PL" i="1" dirty="0">
                <a:solidFill>
                  <a:srgbClr val="005DA2"/>
                </a:solidFill>
                <a:latin typeface="Calibri" panose="020F0502020204030204" pitchFamily="34" charset="0"/>
              </a:rPr>
              <a:t>zastosowaniu bardzo dobrej grafiki i wysokiego poziomu edytorskiego</a:t>
            </a:r>
            <a:r>
              <a:rPr lang="pl-PL" i="1" dirty="0" smtClean="0">
                <a:solidFill>
                  <a:srgbClr val="005DA2"/>
                </a:solidFill>
                <a:latin typeface="Calibri" panose="020F0502020204030204" pitchFamily="34" charset="0"/>
              </a:rPr>
              <a:t>.</a:t>
            </a:r>
            <a:endParaRPr lang="pl-PL" i="1" dirty="0">
              <a:solidFill>
                <a:srgbClr val="005DA2"/>
              </a:solidFill>
              <a:latin typeface="Calibri" panose="020F0502020204030204" pitchFamily="34" charset="0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0" y="32657"/>
            <a:ext cx="914400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500" b="1" dirty="0" smtClean="0">
                <a:ln w="3175" cmpd="sng">
                  <a:noFill/>
                  <a:prstDash val="solid"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XXIV  </a:t>
            </a:r>
            <a:r>
              <a:rPr lang="pl-PL" altLang="pl-PL" sz="1500" b="1" dirty="0" smtClean="0">
                <a:ln w="3175" cmpd="sng">
                  <a:noFill/>
                  <a:prstDash val="solid"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OGÓLNOPOLSKI PRZEGLĄD KSIĄŻKI KRAJOZNAWCZEJ I TURYSTYCZNEJ ∙ POZNAŃ 2015</a:t>
            </a:r>
            <a:endParaRPr lang="pl-PL" sz="1500" b="1" dirty="0">
              <a:ln w="3175" cmpd="sng">
                <a:noFill/>
                <a:prstDash val="solid"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Picture 2" descr="K:\Przeglądy KKiT\Przegląd 2015\OKŁADKI\INFORMATORY I miejsce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9976" y="781472"/>
            <a:ext cx="1726232" cy="295226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K:\Przeglądy KKiT\Przegląd 2015\OKŁADKI\INFORMATORY I miejsce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357" y="1962673"/>
            <a:ext cx="1728192" cy="295578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8238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8" descr="C:\Users\Monika Luty\Desktop\Przegląd Poznań 2013\Logotypy instytucji\msi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348880"/>
            <a:ext cx="2735262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2" descr="C:\Users\Monika Luty\Desktop\Przegląd Poznań 2013\Logotypy instytucji\logo\logo PO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483" y="3429000"/>
            <a:ext cx="2743200" cy="1271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Prostokąt 1"/>
          <p:cNvSpPr>
            <a:spLocks noChangeArrowheads="1"/>
          </p:cNvSpPr>
          <p:nvPr/>
        </p:nvSpPr>
        <p:spPr bwMode="auto">
          <a:xfrm>
            <a:off x="27789" y="2503488"/>
            <a:ext cx="5473700" cy="391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7F8FA9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14000"/>
              </a:lnSpc>
              <a:spcBef>
                <a:spcPct val="0"/>
              </a:spcBef>
              <a:buClrTx/>
              <a:buSzTx/>
              <a:buFontTx/>
              <a:buNone/>
            </a:pPr>
            <a:endParaRPr lang="pl-PL" altLang="pl-PL" sz="800" b="1" u="sng" dirty="0">
              <a:latin typeface="Constantia" pitchFamily="18" charset="0"/>
            </a:endParaRPr>
          </a:p>
          <a:p>
            <a:pPr algn="r" eaLnBrk="1" hangingPunct="1">
              <a:lnSpc>
                <a:spcPct val="114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2000" b="1" dirty="0"/>
              <a:t>Ministerstwo Sportu i Turystyki</a:t>
            </a:r>
          </a:p>
          <a:p>
            <a:pPr eaLnBrk="1" hangingPunct="1">
              <a:lnSpc>
                <a:spcPct val="114000"/>
              </a:lnSpc>
              <a:spcBef>
                <a:spcPct val="0"/>
              </a:spcBef>
              <a:buClrTx/>
              <a:buSzTx/>
              <a:buFontTx/>
              <a:buNone/>
            </a:pPr>
            <a:endParaRPr lang="pl-PL" altLang="pl-PL" sz="1800" b="1" dirty="0"/>
          </a:p>
          <a:p>
            <a:pPr eaLnBrk="1" hangingPunct="1">
              <a:lnSpc>
                <a:spcPct val="114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1800" b="1" dirty="0"/>
              <a:t> </a:t>
            </a:r>
          </a:p>
          <a:p>
            <a:pPr eaLnBrk="1" hangingPunct="1">
              <a:lnSpc>
                <a:spcPct val="114000"/>
              </a:lnSpc>
              <a:spcBef>
                <a:spcPct val="0"/>
              </a:spcBef>
              <a:buClrTx/>
              <a:buSzTx/>
              <a:buFontTx/>
              <a:buNone/>
            </a:pPr>
            <a:endParaRPr lang="pl-PL" altLang="pl-PL" sz="1800" b="1" dirty="0"/>
          </a:p>
          <a:p>
            <a:pPr algn="r" eaLnBrk="1" hangingPunct="1">
              <a:lnSpc>
                <a:spcPct val="114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2000" b="1" dirty="0"/>
              <a:t>Polska Organizacja Turystyczna</a:t>
            </a:r>
          </a:p>
          <a:p>
            <a:pPr eaLnBrk="1" hangingPunct="1">
              <a:lnSpc>
                <a:spcPct val="114000"/>
              </a:lnSpc>
              <a:spcBef>
                <a:spcPct val="0"/>
              </a:spcBef>
              <a:buClrTx/>
              <a:buSzTx/>
              <a:buFontTx/>
              <a:buNone/>
            </a:pPr>
            <a:endParaRPr lang="pl-PL" altLang="pl-PL" sz="1800" b="1" dirty="0"/>
          </a:p>
          <a:p>
            <a:pPr eaLnBrk="1" hangingPunct="1">
              <a:lnSpc>
                <a:spcPct val="114000"/>
              </a:lnSpc>
              <a:spcBef>
                <a:spcPct val="0"/>
              </a:spcBef>
              <a:buClrTx/>
              <a:buSzTx/>
              <a:buFontTx/>
              <a:buNone/>
            </a:pPr>
            <a:endParaRPr lang="pl-PL" altLang="pl-PL" sz="1800" b="1" dirty="0"/>
          </a:p>
          <a:p>
            <a:pPr eaLnBrk="1" hangingPunct="1">
              <a:lnSpc>
                <a:spcPct val="114000"/>
              </a:lnSpc>
              <a:spcBef>
                <a:spcPct val="0"/>
              </a:spcBef>
              <a:buClrTx/>
              <a:buSzTx/>
              <a:buFontTx/>
              <a:buNone/>
            </a:pPr>
            <a:endParaRPr lang="pl-PL" altLang="pl-PL" sz="2000" b="1" dirty="0"/>
          </a:p>
          <a:p>
            <a:pPr algn="r" eaLnBrk="1" hangingPunct="1">
              <a:lnSpc>
                <a:spcPct val="114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2000" b="1" dirty="0"/>
              <a:t>Polskie Towarzystwo Wydawców Książek</a:t>
            </a:r>
          </a:p>
          <a:p>
            <a:pPr eaLnBrk="1" hangingPunct="1">
              <a:lnSpc>
                <a:spcPct val="114000"/>
              </a:lnSpc>
              <a:spcBef>
                <a:spcPct val="0"/>
              </a:spcBef>
              <a:buClrTx/>
              <a:buSzTx/>
              <a:buFontTx/>
              <a:buNone/>
            </a:pPr>
            <a:endParaRPr lang="pl-PL" altLang="pl-PL" sz="2000" b="1" dirty="0"/>
          </a:p>
          <a:p>
            <a:pPr eaLnBrk="1" hangingPunct="1">
              <a:lnSpc>
                <a:spcPct val="114000"/>
              </a:lnSpc>
              <a:spcBef>
                <a:spcPct val="0"/>
              </a:spcBef>
              <a:buClrTx/>
              <a:buSzTx/>
              <a:buFontTx/>
              <a:buNone/>
            </a:pPr>
            <a:endParaRPr lang="pl-PL" altLang="pl-PL" sz="2000" b="1" dirty="0"/>
          </a:p>
        </p:txBody>
      </p:sp>
      <p:sp>
        <p:nvSpPr>
          <p:cNvPr id="9221" name="Prostokąt 4"/>
          <p:cNvSpPr>
            <a:spLocks noChangeArrowheads="1"/>
          </p:cNvSpPr>
          <p:nvPr/>
        </p:nvSpPr>
        <p:spPr bwMode="auto">
          <a:xfrm>
            <a:off x="2455076" y="1581603"/>
            <a:ext cx="3046413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7F8FA9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14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2200" b="1" u="sng" dirty="0"/>
              <a:t>PATRONAT  HONOROWY</a:t>
            </a:r>
          </a:p>
        </p:txBody>
      </p:sp>
      <p:pic>
        <p:nvPicPr>
          <p:cNvPr id="9222" name="Picture 5" descr="C:\Users\Monika Luty\Desktop\Przegląd Poznań 2013\Logotypy instytucji\logo PTW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539" y="5010263"/>
            <a:ext cx="1335088" cy="102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rostokąt 8"/>
          <p:cNvSpPr/>
          <p:nvPr/>
        </p:nvSpPr>
        <p:spPr>
          <a:xfrm>
            <a:off x="0" y="32657"/>
            <a:ext cx="914400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500" b="1" dirty="0" smtClean="0">
                <a:ln w="3175" cmpd="sng">
                  <a:noFill/>
                  <a:prstDash val="solid"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XXIV  </a:t>
            </a:r>
            <a:r>
              <a:rPr lang="pl-PL" altLang="pl-PL" sz="1500" b="1" dirty="0" smtClean="0">
                <a:ln w="3175" cmpd="sng">
                  <a:noFill/>
                  <a:prstDash val="solid"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OGÓLNOPOLSKI PRZEGLĄD KSIĄŻKI KRAJOZNAWCZEJ I TURYSTYCZNEJ  ∙  POZNAŃ 2015</a:t>
            </a:r>
            <a:endParaRPr lang="pl-PL" sz="1500" b="1" dirty="0">
              <a:ln w="3175" cmpd="sng">
                <a:noFill/>
                <a:prstDash val="solid"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738469" y="1052736"/>
            <a:ext cx="779403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latin typeface="Calibri" panose="020F0502020204030204" pitchFamily="34" charset="0"/>
              </a:rPr>
              <a:t>W kategorii </a:t>
            </a:r>
            <a:r>
              <a:rPr lang="pl-PL" dirty="0" smtClean="0">
                <a:latin typeface="Calibri" panose="020F0502020204030204" pitchFamily="34" charset="0"/>
              </a:rPr>
              <a:t> </a:t>
            </a:r>
            <a:r>
              <a:rPr lang="pl-PL" b="1" dirty="0">
                <a:solidFill>
                  <a:srgbClr val="005DA2"/>
                </a:solidFill>
                <a:latin typeface="Calibri" panose="020F0502020204030204" pitchFamily="34" charset="0"/>
              </a:rPr>
              <a:t>Informatory krajoznawcze i foldery</a:t>
            </a:r>
            <a:r>
              <a:rPr lang="pl-PL" dirty="0">
                <a:latin typeface="Calibri" panose="020F0502020204030204" pitchFamily="34" charset="0"/>
              </a:rPr>
              <a:t>:</a:t>
            </a:r>
          </a:p>
          <a:p>
            <a:r>
              <a:rPr lang="pl-PL" b="1" dirty="0">
                <a:latin typeface="Calibri" panose="020F0502020204030204" pitchFamily="34" charset="0"/>
              </a:rPr>
              <a:t> </a:t>
            </a:r>
            <a:endParaRPr lang="pl-PL" dirty="0">
              <a:latin typeface="Calibri" panose="020F0502020204030204" pitchFamily="34" charset="0"/>
            </a:endParaRPr>
          </a:p>
          <a:p>
            <a:r>
              <a:rPr lang="pl-PL" b="1" dirty="0">
                <a:latin typeface="Calibri" panose="020F0502020204030204" pitchFamily="34" charset="0"/>
              </a:rPr>
              <a:t> </a:t>
            </a:r>
            <a:endParaRPr lang="pl-PL" dirty="0">
              <a:latin typeface="Calibri" panose="020F0502020204030204" pitchFamily="34" charset="0"/>
            </a:endParaRPr>
          </a:p>
          <a:p>
            <a:r>
              <a:rPr lang="pl-PL" b="1" dirty="0">
                <a:solidFill>
                  <a:srgbClr val="005DA2"/>
                </a:solidFill>
                <a:latin typeface="Calibri" panose="020F0502020204030204" pitchFamily="34" charset="0"/>
              </a:rPr>
              <a:t>II miejsce</a:t>
            </a:r>
            <a:r>
              <a:rPr lang="pl-PL" b="1" dirty="0">
                <a:latin typeface="Calibri" panose="020F0502020204030204" pitchFamily="34" charset="0"/>
              </a:rPr>
              <a:t/>
            </a:r>
            <a:br>
              <a:rPr lang="pl-PL" b="1" dirty="0">
                <a:latin typeface="Calibri" panose="020F0502020204030204" pitchFamily="34" charset="0"/>
              </a:rPr>
            </a:br>
            <a:r>
              <a:rPr lang="pl-PL" b="1" i="1" dirty="0">
                <a:latin typeface="Calibri" panose="020F0502020204030204" pitchFamily="34" charset="0"/>
              </a:rPr>
              <a:t>Lubelskie atrakcje turystyczne: </a:t>
            </a:r>
            <a:endParaRPr lang="pl-PL" b="1" i="1" dirty="0" smtClean="0">
              <a:latin typeface="Calibri" panose="020F0502020204030204" pitchFamily="34" charset="0"/>
            </a:endParaRPr>
          </a:p>
          <a:p>
            <a:r>
              <a:rPr lang="pl-PL" b="1" i="1" dirty="0" smtClean="0">
                <a:latin typeface="Calibri" panose="020F0502020204030204" pitchFamily="34" charset="0"/>
              </a:rPr>
              <a:t>informator </a:t>
            </a:r>
            <a:r>
              <a:rPr lang="pl-PL" b="1" i="1" dirty="0">
                <a:latin typeface="Calibri" panose="020F0502020204030204" pitchFamily="34" charset="0"/>
              </a:rPr>
              <a:t>turystyczny</a:t>
            </a:r>
            <a:r>
              <a:rPr lang="pl-PL" b="1" dirty="0">
                <a:latin typeface="Calibri" panose="020F0502020204030204" pitchFamily="34" charset="0"/>
              </a:rPr>
              <a:t>, </a:t>
            </a:r>
            <a:endParaRPr lang="pl-PL" b="1" dirty="0" smtClean="0">
              <a:latin typeface="Calibri" panose="020F0502020204030204" pitchFamily="34" charset="0"/>
            </a:endParaRPr>
          </a:p>
          <a:p>
            <a:r>
              <a:rPr lang="pl-PL" b="1" dirty="0" smtClean="0">
                <a:latin typeface="Calibri" panose="020F0502020204030204" pitchFamily="34" charset="0"/>
              </a:rPr>
              <a:t>tekst </a:t>
            </a:r>
            <a:r>
              <a:rPr lang="pl-PL" b="1" dirty="0">
                <a:latin typeface="Calibri" panose="020F0502020204030204" pitchFamily="34" charset="0"/>
              </a:rPr>
              <a:t>Adam Niedbał. </a:t>
            </a:r>
            <a:endParaRPr lang="pl-PL" b="1" dirty="0" smtClean="0">
              <a:latin typeface="Calibri" panose="020F0502020204030204" pitchFamily="34" charset="0"/>
            </a:endParaRPr>
          </a:p>
          <a:p>
            <a:r>
              <a:rPr lang="pl-PL" b="1" dirty="0" smtClean="0">
                <a:latin typeface="Calibri" panose="020F0502020204030204" pitchFamily="34" charset="0"/>
              </a:rPr>
              <a:t>Urząd </a:t>
            </a:r>
            <a:r>
              <a:rPr lang="pl-PL" b="1" dirty="0">
                <a:latin typeface="Calibri" panose="020F0502020204030204" pitchFamily="34" charset="0"/>
              </a:rPr>
              <a:t>Marszałkowski Województwa Lubelskiego, </a:t>
            </a:r>
            <a:endParaRPr lang="pl-PL" b="1" dirty="0" smtClean="0">
              <a:latin typeface="Calibri" panose="020F0502020204030204" pitchFamily="34" charset="0"/>
            </a:endParaRPr>
          </a:p>
          <a:p>
            <a:r>
              <a:rPr lang="pl-PL" b="1" dirty="0" smtClean="0">
                <a:latin typeface="Calibri" panose="020F0502020204030204" pitchFamily="34" charset="0"/>
              </a:rPr>
              <a:t>Lublin </a:t>
            </a:r>
            <a:r>
              <a:rPr lang="pl-PL" b="1" dirty="0">
                <a:latin typeface="Calibri" panose="020F0502020204030204" pitchFamily="34" charset="0"/>
              </a:rPr>
              <a:t>[2014]. </a:t>
            </a:r>
          </a:p>
          <a:p>
            <a:endParaRPr lang="pl-PL" dirty="0" smtClean="0">
              <a:latin typeface="Calibri" panose="020F0502020204030204" pitchFamily="34" charset="0"/>
            </a:endParaRPr>
          </a:p>
          <a:p>
            <a:endParaRPr lang="pl-PL" dirty="0">
              <a:latin typeface="Calibri" panose="020F0502020204030204" pitchFamily="34" charset="0"/>
            </a:endParaRPr>
          </a:p>
          <a:p>
            <a:endParaRPr lang="pl-PL" dirty="0" smtClean="0">
              <a:latin typeface="Calibri" panose="020F0502020204030204" pitchFamily="34" charset="0"/>
            </a:endParaRPr>
          </a:p>
          <a:p>
            <a:endParaRPr lang="pl-PL" dirty="0" smtClean="0">
              <a:latin typeface="Calibri" panose="020F0502020204030204" pitchFamily="34" charset="0"/>
            </a:endParaRPr>
          </a:p>
          <a:p>
            <a:endParaRPr lang="pl-PL" dirty="0">
              <a:latin typeface="Calibri" panose="020F0502020204030204" pitchFamily="34" charset="0"/>
            </a:endParaRPr>
          </a:p>
          <a:p>
            <a:pPr algn="ctr"/>
            <a:endParaRPr lang="pl-PL" i="1" dirty="0" smtClean="0">
              <a:solidFill>
                <a:srgbClr val="005DA2"/>
              </a:solidFill>
              <a:latin typeface="Calibri" panose="020F0502020204030204" pitchFamily="34" charset="0"/>
            </a:endParaRPr>
          </a:p>
          <a:p>
            <a:pPr algn="ctr"/>
            <a:r>
              <a:rPr lang="pl-PL" i="1" dirty="0" smtClean="0">
                <a:solidFill>
                  <a:srgbClr val="005DA2"/>
                </a:solidFill>
                <a:latin typeface="Calibri" panose="020F0502020204030204" pitchFamily="34" charset="0"/>
              </a:rPr>
              <a:t>Za </a:t>
            </a:r>
            <a:r>
              <a:rPr lang="pl-PL" i="1" dirty="0">
                <a:solidFill>
                  <a:srgbClr val="005DA2"/>
                </a:solidFill>
                <a:latin typeface="Calibri" panose="020F0502020204030204" pitchFamily="34" charset="0"/>
              </a:rPr>
              <a:t>ciekawy układ i wykonanie dobrej mapy </a:t>
            </a:r>
            <a:endParaRPr lang="pl-PL" i="1" dirty="0" smtClean="0">
              <a:solidFill>
                <a:srgbClr val="005DA2"/>
              </a:solidFill>
              <a:latin typeface="Calibri" panose="020F0502020204030204" pitchFamily="34" charset="0"/>
            </a:endParaRPr>
          </a:p>
          <a:p>
            <a:pPr algn="ctr"/>
            <a:r>
              <a:rPr lang="pl-PL" i="1" dirty="0" smtClean="0">
                <a:solidFill>
                  <a:srgbClr val="005DA2"/>
                </a:solidFill>
                <a:latin typeface="Calibri" panose="020F0502020204030204" pitchFamily="34" charset="0"/>
              </a:rPr>
              <a:t>wraz </a:t>
            </a:r>
            <a:r>
              <a:rPr lang="pl-PL" i="1" dirty="0">
                <a:solidFill>
                  <a:srgbClr val="005DA2"/>
                </a:solidFill>
                <a:latin typeface="Calibri" panose="020F0502020204030204" pitchFamily="34" charset="0"/>
              </a:rPr>
              <a:t>z zawartością merytoryczną tekstu </a:t>
            </a:r>
            <a:endParaRPr lang="pl-PL" i="1" dirty="0" smtClean="0">
              <a:solidFill>
                <a:srgbClr val="005DA2"/>
              </a:solidFill>
              <a:latin typeface="Calibri" panose="020F0502020204030204" pitchFamily="34" charset="0"/>
            </a:endParaRPr>
          </a:p>
          <a:p>
            <a:pPr algn="ctr"/>
            <a:r>
              <a:rPr lang="pl-PL" i="1" dirty="0" smtClean="0">
                <a:solidFill>
                  <a:srgbClr val="005DA2"/>
                </a:solidFill>
                <a:latin typeface="Calibri" panose="020F0502020204030204" pitchFamily="34" charset="0"/>
              </a:rPr>
              <a:t>tworzące </a:t>
            </a:r>
            <a:r>
              <a:rPr lang="pl-PL" i="1" dirty="0">
                <a:solidFill>
                  <a:srgbClr val="005DA2"/>
                </a:solidFill>
                <a:latin typeface="Calibri" panose="020F0502020204030204" pitchFamily="34" charset="0"/>
              </a:rPr>
              <a:t>przykład rzetelnej informacji turystyczno-krajoznawczej</a:t>
            </a:r>
            <a:r>
              <a:rPr lang="pl-PL" i="1" dirty="0" smtClean="0">
                <a:solidFill>
                  <a:srgbClr val="005DA2"/>
                </a:solidFill>
                <a:latin typeface="Calibri" panose="020F0502020204030204" pitchFamily="34" charset="0"/>
              </a:rPr>
              <a:t>.</a:t>
            </a:r>
            <a:endParaRPr lang="pl-PL" i="1" dirty="0">
              <a:solidFill>
                <a:srgbClr val="005DA2"/>
              </a:solidFill>
              <a:latin typeface="Calibri" panose="020F0502020204030204" pitchFamily="34" charset="0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0" y="32657"/>
            <a:ext cx="914400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500" b="1" dirty="0" smtClean="0">
                <a:ln w="3175" cmpd="sng">
                  <a:noFill/>
                  <a:prstDash val="solid"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XXIV  </a:t>
            </a:r>
            <a:r>
              <a:rPr lang="pl-PL" altLang="pl-PL" sz="1500" b="1" dirty="0" smtClean="0">
                <a:ln w="3175" cmpd="sng">
                  <a:noFill/>
                  <a:prstDash val="solid"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OGÓLNOPOLSKI PRZEGLĄD KSIĄŻKI KRAJOZNAWCZEJ I TURYSTYCZNEJ ∙ POZNAŃ 2015</a:t>
            </a:r>
            <a:endParaRPr lang="pl-PL" sz="1500" b="1" dirty="0">
              <a:ln w="3175" cmpd="sng">
                <a:noFill/>
                <a:prstDash val="solid"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Picture 2" descr="K:\Przeglądy KKiT\Przegląd 2015\OKŁADKI\INFORMATORY II miejc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436" y="1484784"/>
            <a:ext cx="1858955" cy="34210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8238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740295" y="908720"/>
            <a:ext cx="7578014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latin typeface="Calibri" panose="020F0502020204030204" pitchFamily="34" charset="0"/>
              </a:rPr>
              <a:t>W kategorii </a:t>
            </a:r>
            <a:r>
              <a:rPr lang="pl-PL" dirty="0" smtClean="0">
                <a:latin typeface="Calibri" panose="020F0502020204030204" pitchFamily="34" charset="0"/>
              </a:rPr>
              <a:t> </a:t>
            </a:r>
            <a:r>
              <a:rPr lang="pl-PL" b="1" dirty="0">
                <a:solidFill>
                  <a:srgbClr val="005DA2"/>
                </a:solidFill>
                <a:latin typeface="Calibri" panose="020F0502020204030204" pitchFamily="34" charset="0"/>
              </a:rPr>
              <a:t>Informatory krajoznawcze i foldery</a:t>
            </a:r>
            <a:r>
              <a:rPr lang="pl-PL" dirty="0">
                <a:latin typeface="Calibri" panose="020F0502020204030204" pitchFamily="34" charset="0"/>
              </a:rPr>
              <a:t>:</a:t>
            </a:r>
          </a:p>
          <a:p>
            <a:r>
              <a:rPr lang="pl-PL" sz="1400" b="1" dirty="0">
                <a:latin typeface="Calibri" panose="020F0502020204030204" pitchFamily="34" charset="0"/>
              </a:rPr>
              <a:t> </a:t>
            </a:r>
            <a:endParaRPr lang="pl-PL" sz="1400" dirty="0">
              <a:latin typeface="Calibri" panose="020F0502020204030204" pitchFamily="34" charset="0"/>
            </a:endParaRPr>
          </a:p>
          <a:p>
            <a:r>
              <a:rPr lang="pl-PL" sz="1400" b="1" dirty="0">
                <a:latin typeface="Calibri" panose="020F0502020204030204" pitchFamily="34" charset="0"/>
              </a:rPr>
              <a:t> </a:t>
            </a:r>
            <a:endParaRPr lang="pl-PL" sz="1400" dirty="0">
              <a:latin typeface="Calibri" panose="020F0502020204030204" pitchFamily="34" charset="0"/>
            </a:endParaRPr>
          </a:p>
          <a:p>
            <a:r>
              <a:rPr lang="pl-PL" b="1" dirty="0">
                <a:solidFill>
                  <a:srgbClr val="005DA2"/>
                </a:solidFill>
                <a:latin typeface="Calibri" panose="020F0502020204030204" pitchFamily="34" charset="0"/>
              </a:rPr>
              <a:t>III miejsce</a:t>
            </a:r>
            <a:r>
              <a:rPr lang="pl-PL" b="1" dirty="0">
                <a:latin typeface="Calibri" panose="020F0502020204030204" pitchFamily="34" charset="0"/>
              </a:rPr>
              <a:t/>
            </a:r>
            <a:br>
              <a:rPr lang="pl-PL" b="1" dirty="0">
                <a:latin typeface="Calibri" panose="020F0502020204030204" pitchFamily="34" charset="0"/>
              </a:rPr>
            </a:br>
            <a:r>
              <a:rPr lang="pl-PL" b="1" i="1" dirty="0">
                <a:latin typeface="Calibri" panose="020F0502020204030204" pitchFamily="34" charset="0"/>
              </a:rPr>
              <a:t>Opolskie kwitnące. Zamki, pałace i rezydencje</a:t>
            </a:r>
            <a:r>
              <a:rPr lang="pl-PL" b="1" dirty="0">
                <a:latin typeface="Calibri" panose="020F0502020204030204" pitchFamily="34" charset="0"/>
              </a:rPr>
              <a:t>, </a:t>
            </a:r>
            <a:endParaRPr lang="pl-PL" b="1" dirty="0" smtClean="0">
              <a:latin typeface="Calibri" panose="020F0502020204030204" pitchFamily="34" charset="0"/>
            </a:endParaRPr>
          </a:p>
          <a:p>
            <a:r>
              <a:rPr lang="pl-PL" b="1" dirty="0" smtClean="0">
                <a:latin typeface="Calibri" panose="020F0502020204030204" pitchFamily="34" charset="0"/>
              </a:rPr>
              <a:t>tekst </a:t>
            </a:r>
            <a:r>
              <a:rPr lang="pl-PL" b="1" dirty="0">
                <a:latin typeface="Calibri" panose="020F0502020204030204" pitchFamily="34" charset="0"/>
              </a:rPr>
              <a:t>Alicja Berger-Ziemba. </a:t>
            </a:r>
            <a:endParaRPr lang="pl-PL" b="1" dirty="0" smtClean="0">
              <a:latin typeface="Calibri" panose="020F0502020204030204" pitchFamily="34" charset="0"/>
            </a:endParaRPr>
          </a:p>
          <a:p>
            <a:r>
              <a:rPr lang="pl-PL" b="1" dirty="0" smtClean="0">
                <a:latin typeface="Calibri" panose="020F0502020204030204" pitchFamily="34" charset="0"/>
              </a:rPr>
              <a:t>Urząd </a:t>
            </a:r>
            <a:r>
              <a:rPr lang="pl-PL" b="1" dirty="0">
                <a:latin typeface="Calibri" panose="020F0502020204030204" pitchFamily="34" charset="0"/>
              </a:rPr>
              <a:t>Marszałkowski Województwa Opolskiego, </a:t>
            </a:r>
            <a:endParaRPr lang="pl-PL" b="1" dirty="0" smtClean="0">
              <a:latin typeface="Calibri" panose="020F0502020204030204" pitchFamily="34" charset="0"/>
            </a:endParaRPr>
          </a:p>
          <a:p>
            <a:r>
              <a:rPr lang="pl-PL" b="1" dirty="0" smtClean="0">
                <a:latin typeface="Calibri" panose="020F0502020204030204" pitchFamily="34" charset="0"/>
              </a:rPr>
              <a:t>Opole </a:t>
            </a:r>
            <a:r>
              <a:rPr lang="pl-PL" b="1" dirty="0">
                <a:latin typeface="Calibri" panose="020F0502020204030204" pitchFamily="34" charset="0"/>
              </a:rPr>
              <a:t>[2014]. </a:t>
            </a:r>
            <a:endParaRPr lang="pl-PL" b="1" dirty="0" smtClean="0">
              <a:latin typeface="Calibri" panose="020F0502020204030204" pitchFamily="34" charset="0"/>
            </a:endParaRPr>
          </a:p>
          <a:p>
            <a:endParaRPr lang="pl-PL" sz="3200" b="1" dirty="0">
              <a:latin typeface="Calibri" panose="020F0502020204030204" pitchFamily="34" charset="0"/>
            </a:endParaRPr>
          </a:p>
          <a:p>
            <a:endParaRPr lang="pl-PL" sz="2400" b="1" dirty="0" smtClean="0">
              <a:latin typeface="Calibri" panose="020F0502020204030204" pitchFamily="34" charset="0"/>
            </a:endParaRPr>
          </a:p>
          <a:p>
            <a:endParaRPr lang="pl-PL" b="1" dirty="0">
              <a:latin typeface="Calibri" panose="020F0502020204030204" pitchFamily="34" charset="0"/>
            </a:endParaRPr>
          </a:p>
          <a:p>
            <a:endParaRPr lang="pl-PL" b="1" dirty="0" smtClean="0">
              <a:latin typeface="Calibri" panose="020F0502020204030204" pitchFamily="34" charset="0"/>
            </a:endParaRPr>
          </a:p>
          <a:p>
            <a:endParaRPr lang="pl-PL" b="1" dirty="0">
              <a:latin typeface="Calibri" panose="020F0502020204030204" pitchFamily="34" charset="0"/>
            </a:endParaRPr>
          </a:p>
          <a:p>
            <a:endParaRPr lang="pl-PL" b="1" dirty="0" smtClean="0">
              <a:latin typeface="Calibri" panose="020F0502020204030204" pitchFamily="34" charset="0"/>
            </a:endParaRPr>
          </a:p>
          <a:p>
            <a:endParaRPr lang="pl-PL" b="1" dirty="0">
              <a:latin typeface="Calibri" panose="020F0502020204030204" pitchFamily="34" charset="0"/>
            </a:endParaRPr>
          </a:p>
          <a:p>
            <a:pPr algn="ctr"/>
            <a:r>
              <a:rPr lang="pl-PL" i="1" dirty="0">
                <a:solidFill>
                  <a:srgbClr val="005DA2"/>
                </a:solidFill>
                <a:latin typeface="Calibri" panose="020F0502020204030204" pitchFamily="34" charset="0"/>
              </a:rPr>
              <a:t>Za bogaty zestaw obiektów, zachęcający do ich odwiedzenia, </a:t>
            </a:r>
            <a:endParaRPr lang="pl-PL" i="1" dirty="0" smtClean="0">
              <a:solidFill>
                <a:srgbClr val="005DA2"/>
              </a:solidFill>
              <a:latin typeface="Calibri" panose="020F0502020204030204" pitchFamily="34" charset="0"/>
            </a:endParaRPr>
          </a:p>
          <a:p>
            <a:pPr algn="ctr"/>
            <a:r>
              <a:rPr lang="pl-PL" i="1" dirty="0" smtClean="0">
                <a:solidFill>
                  <a:srgbClr val="005DA2"/>
                </a:solidFill>
                <a:latin typeface="Calibri" panose="020F0502020204030204" pitchFamily="34" charset="0"/>
              </a:rPr>
              <a:t>przy </a:t>
            </a:r>
            <a:r>
              <a:rPr lang="pl-PL" i="1" dirty="0">
                <a:solidFill>
                  <a:srgbClr val="005DA2"/>
                </a:solidFill>
                <a:latin typeface="Calibri" panose="020F0502020204030204" pitchFamily="34" charset="0"/>
              </a:rPr>
              <a:t>dobrej jakości zdjęć opatrzonych oszczędnymi, </a:t>
            </a:r>
            <a:endParaRPr lang="pl-PL" i="1" dirty="0" smtClean="0">
              <a:solidFill>
                <a:srgbClr val="005DA2"/>
              </a:solidFill>
              <a:latin typeface="Calibri" panose="020F0502020204030204" pitchFamily="34" charset="0"/>
            </a:endParaRPr>
          </a:p>
          <a:p>
            <a:pPr algn="ctr"/>
            <a:r>
              <a:rPr lang="pl-PL" i="1" dirty="0" smtClean="0">
                <a:solidFill>
                  <a:srgbClr val="005DA2"/>
                </a:solidFill>
                <a:latin typeface="Calibri" panose="020F0502020204030204" pitchFamily="34" charset="0"/>
              </a:rPr>
              <a:t>ale </a:t>
            </a:r>
            <a:r>
              <a:rPr lang="pl-PL" i="1" dirty="0">
                <a:solidFill>
                  <a:srgbClr val="005DA2"/>
                </a:solidFill>
                <a:latin typeface="Calibri" panose="020F0502020204030204" pitchFamily="34" charset="0"/>
              </a:rPr>
              <a:t>trafnymi </a:t>
            </a:r>
            <a:r>
              <a:rPr lang="pl-PL" i="1" dirty="0" smtClean="0">
                <a:solidFill>
                  <a:srgbClr val="005DA2"/>
                </a:solidFill>
                <a:latin typeface="Calibri" panose="020F0502020204030204" pitchFamily="34" charset="0"/>
              </a:rPr>
              <a:t>i </a:t>
            </a:r>
            <a:r>
              <a:rPr lang="pl-PL" i="1" dirty="0">
                <a:solidFill>
                  <a:srgbClr val="005DA2"/>
                </a:solidFill>
                <a:latin typeface="Calibri" panose="020F0502020204030204" pitchFamily="34" charset="0"/>
              </a:rPr>
              <a:t>treściowo znaczącymi podpisami, w serii </a:t>
            </a:r>
            <a:r>
              <a:rPr lang="pl-PL" i="1" dirty="0" err="1">
                <a:solidFill>
                  <a:srgbClr val="005DA2"/>
                </a:solidFill>
                <a:latin typeface="Calibri" panose="020F0502020204030204" pitchFamily="34" charset="0"/>
              </a:rPr>
              <a:t>kilkujęzycznej</a:t>
            </a:r>
            <a:r>
              <a:rPr lang="pl-PL" i="1" dirty="0">
                <a:solidFill>
                  <a:srgbClr val="005DA2"/>
                </a:solidFill>
                <a:latin typeface="Calibri" panose="020F0502020204030204" pitchFamily="34" charset="0"/>
              </a:rPr>
              <a:t>. </a:t>
            </a:r>
          </a:p>
        </p:txBody>
      </p:sp>
      <p:sp>
        <p:nvSpPr>
          <p:cNvPr id="6" name="Prostokąt 5"/>
          <p:cNvSpPr/>
          <p:nvPr/>
        </p:nvSpPr>
        <p:spPr>
          <a:xfrm>
            <a:off x="0" y="32657"/>
            <a:ext cx="914400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500" b="1" dirty="0" smtClean="0">
                <a:ln w="3175" cmpd="sng">
                  <a:noFill/>
                  <a:prstDash val="solid"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XXIV  </a:t>
            </a:r>
            <a:r>
              <a:rPr lang="pl-PL" altLang="pl-PL" sz="1500" b="1" dirty="0" smtClean="0">
                <a:ln w="3175" cmpd="sng">
                  <a:noFill/>
                  <a:prstDash val="solid"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OGÓLNOPOLSKI PRZEGLĄD KSIĄŻKI KRAJOZNAWCZEJ I TURYSTYCZNEJ ∙ POZNAŃ 2015</a:t>
            </a:r>
            <a:endParaRPr lang="pl-PL" sz="1500" b="1" dirty="0">
              <a:ln w="3175" cmpd="sng">
                <a:noFill/>
                <a:prstDash val="solid"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3318" name="Picture 6" descr="C:\Users\Monika Luty\Desktop\Nowy folder (2)\INFORMATORY III miejsce (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090597"/>
            <a:ext cx="1064697" cy="205618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9" name="Picture 7" descr="C:\Users\Monika Luty\Desktop\Nowy folder (2)\INFORMATORY III miejsce (4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752" y="3090597"/>
            <a:ext cx="1064697" cy="205618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C:\Users\Monika Luty\Desktop\Nowy folder (2)\INFORMATORY III miejsce 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702" y="3090597"/>
            <a:ext cx="1064697" cy="205618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1" name="Picture 9" descr="C:\Users\Monika Luty\Desktop\Nowy folder (2)\INFORMATORY III miejsce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556" y="3090597"/>
            <a:ext cx="1064697" cy="205618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2431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0" y="1340768"/>
            <a:ext cx="9144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3600" b="1" cap="all" dirty="0">
                <a:ln w="9000" cmpd="sng">
                  <a:noFill/>
                  <a:prstDash val="solid"/>
                </a:ln>
                <a:solidFill>
                  <a:srgbClr val="234F77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</a:rPr>
              <a:t>NAGRODZONO </a:t>
            </a:r>
            <a:r>
              <a:rPr lang="pl-PL" sz="3600" cap="all" dirty="0">
                <a:ln w="9000" cmpd="sng">
                  <a:noFill/>
                  <a:prstDash val="solid"/>
                </a:ln>
                <a:solidFill>
                  <a:srgbClr val="234F77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</a:rPr>
              <a:t/>
            </a:r>
            <a:br>
              <a:rPr lang="pl-PL" sz="3600" cap="all" dirty="0">
                <a:ln w="9000" cmpd="sng">
                  <a:noFill/>
                  <a:prstDash val="solid"/>
                </a:ln>
                <a:solidFill>
                  <a:srgbClr val="234F77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</a:rPr>
            </a:br>
            <a:r>
              <a:rPr lang="pl-PL" sz="3600" b="1" cap="all" dirty="0">
                <a:ln w="9000" cmpd="sng">
                  <a:noFill/>
                  <a:prstDash val="solid"/>
                </a:ln>
                <a:solidFill>
                  <a:srgbClr val="234F77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</a:rPr>
              <a:t>WYDAWCÓW i autorów</a:t>
            </a:r>
            <a:br>
              <a:rPr lang="pl-PL" sz="3600" b="1" cap="all" dirty="0">
                <a:ln w="9000" cmpd="sng">
                  <a:noFill/>
                  <a:prstDash val="solid"/>
                </a:ln>
                <a:solidFill>
                  <a:srgbClr val="234F77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</a:rPr>
            </a:br>
            <a:r>
              <a:rPr lang="pl-PL" sz="3600" b="1" cap="all" dirty="0">
                <a:ln w="9000" cmpd="sng">
                  <a:noFill/>
                  <a:prstDash val="solid"/>
                </a:ln>
                <a:solidFill>
                  <a:srgbClr val="234F77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</a:rPr>
              <a:t>NASTĘPUJĄCYCH </a:t>
            </a:r>
            <a:br>
              <a:rPr lang="pl-PL" sz="3600" b="1" cap="all" dirty="0">
                <a:ln w="9000" cmpd="sng">
                  <a:noFill/>
                  <a:prstDash val="solid"/>
                </a:ln>
                <a:solidFill>
                  <a:srgbClr val="234F77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</a:rPr>
            </a:br>
            <a:r>
              <a:rPr lang="pl-PL" sz="3600" b="1" cap="all" dirty="0">
                <a:ln w="9000" cmpd="sng">
                  <a:noFill/>
                  <a:prstDash val="solid"/>
                </a:ln>
                <a:solidFill>
                  <a:srgbClr val="234F77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</a:rPr>
              <a:t>PUBLIKACJI</a:t>
            </a:r>
          </a:p>
        </p:txBody>
      </p:sp>
      <p:pic>
        <p:nvPicPr>
          <p:cNvPr id="14341" name="Picture 6" descr="C:\Users\Monika Luty\Desktop\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077072"/>
            <a:ext cx="3600399" cy="162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rostokąt 6"/>
          <p:cNvSpPr/>
          <p:nvPr/>
        </p:nvSpPr>
        <p:spPr>
          <a:xfrm>
            <a:off x="0" y="32657"/>
            <a:ext cx="914400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500" b="1" dirty="0" smtClean="0">
                <a:ln w="3175" cmpd="sng">
                  <a:noFill/>
                  <a:prstDash val="solid"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XXIV  </a:t>
            </a:r>
            <a:r>
              <a:rPr lang="pl-PL" altLang="pl-PL" sz="1500" b="1" dirty="0" smtClean="0">
                <a:ln w="3175" cmpd="sng">
                  <a:noFill/>
                  <a:prstDash val="solid"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OGÓLNOPOLSKI PRZEGLĄD KSIĄŻKI KRAJOZNAWCZEJ I TURYSTYCZNEJ  ∙  POZNAŃ 2015</a:t>
            </a:r>
            <a:endParaRPr lang="pl-PL" sz="1500" b="1" dirty="0">
              <a:ln w="3175" cmpd="sng">
                <a:noFill/>
                <a:prstDash val="solid"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0" y="476672"/>
            <a:ext cx="9144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pl-PL" altLang="pl-PL" sz="4000" b="1" cap="all" dirty="0" smtClean="0">
                <a:ln w="9000" cmpd="sng">
                  <a:noFill/>
                  <a:prstDash val="solid"/>
                </a:ln>
                <a:solidFill>
                  <a:srgbClr val="234F77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</a:rPr>
              <a:t>I </a:t>
            </a:r>
            <a:r>
              <a:rPr lang="pl-PL" altLang="pl-PL" sz="4000" b="1" cap="all" dirty="0">
                <a:ln w="9000" cmpd="sng">
                  <a:noFill/>
                  <a:prstDash val="solid"/>
                </a:ln>
                <a:solidFill>
                  <a:srgbClr val="234F77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</a:rPr>
              <a:t>MIEJSCE </a:t>
            </a:r>
          </a:p>
          <a:p>
            <a:pPr algn="ctr">
              <a:lnSpc>
                <a:spcPct val="150000"/>
              </a:lnSpc>
              <a:defRPr/>
            </a:pPr>
            <a:r>
              <a:rPr lang="pl-PL" altLang="pl-PL" sz="1600" b="1" cap="all" dirty="0">
                <a:ln w="9000" cmpd="sng">
                  <a:noFill/>
                  <a:prstDash val="solid"/>
                </a:ln>
                <a:solidFill>
                  <a:srgbClr val="234F77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</a:rPr>
              <a:t>W KATEGORII ALBUMY KRAJOZNAWCZE</a:t>
            </a:r>
            <a:endParaRPr lang="pl-PL" sz="1600" b="1" cap="all" dirty="0">
              <a:ln w="9000" cmpd="sng">
                <a:noFill/>
                <a:prstDash val="solid"/>
              </a:ln>
              <a:solidFill>
                <a:srgbClr val="234F77"/>
              </a:solidFill>
              <a:effectLst>
                <a:reflection blurRad="12700" stA="28000" endPos="45000" dist="1000" dir="5400000" sy="-100000" algn="bl" rotWithShape="0"/>
              </a:effectLst>
              <a:latin typeface="Calibri" panose="020F0502020204030204" pitchFamily="34" charset="0"/>
            </a:endParaRPr>
          </a:p>
        </p:txBody>
      </p:sp>
      <p:sp>
        <p:nvSpPr>
          <p:cNvPr id="17411" name="Prostokąt 1"/>
          <p:cNvSpPr>
            <a:spLocks noChangeArrowheads="1"/>
          </p:cNvSpPr>
          <p:nvPr/>
        </p:nvSpPr>
        <p:spPr bwMode="auto">
          <a:xfrm>
            <a:off x="755576" y="3573016"/>
            <a:ext cx="3960812" cy="1908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7F8FA9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ts val="1200"/>
              </a:spcBef>
              <a:buClrTx/>
              <a:buSzTx/>
              <a:buNone/>
            </a:pPr>
            <a:r>
              <a:rPr lang="pl-PL" sz="2000" i="1" dirty="0"/>
              <a:t>Moje </a:t>
            </a:r>
            <a:r>
              <a:rPr lang="pl-PL" sz="2000" i="1" dirty="0" smtClean="0"/>
              <a:t>Ponidzie </a:t>
            </a:r>
          </a:p>
          <a:p>
            <a:pPr algn="ctr" eaLnBrk="1" hangingPunct="1">
              <a:lnSpc>
                <a:spcPct val="110000"/>
              </a:lnSpc>
              <a:spcBef>
                <a:spcPts val="1200"/>
              </a:spcBef>
              <a:buClrTx/>
              <a:buSzTx/>
              <a:buNone/>
            </a:pPr>
            <a:r>
              <a:rPr lang="pl-PL" sz="2000" dirty="0" smtClean="0">
                <a:solidFill>
                  <a:schemeClr val="bg1">
                    <a:lumMod val="50000"/>
                  </a:schemeClr>
                </a:solidFill>
              </a:rPr>
              <a:t>Elżbieta Dzikowska </a:t>
            </a:r>
          </a:p>
          <a:p>
            <a:pPr algn="ctr" eaLnBrk="1" hangingPunct="1">
              <a:lnSpc>
                <a:spcPct val="110000"/>
              </a:lnSpc>
              <a:spcBef>
                <a:spcPts val="1200"/>
              </a:spcBef>
              <a:buClrTx/>
              <a:buSzTx/>
              <a:buNone/>
            </a:pPr>
            <a:r>
              <a:rPr lang="pl-PL" sz="2000" b="1" dirty="0" smtClean="0">
                <a:solidFill>
                  <a:srgbClr val="005DA2"/>
                </a:solidFill>
              </a:rPr>
              <a:t>Wydawnictwo Bernardinum</a:t>
            </a:r>
            <a:r>
              <a:rPr lang="pl-PL" sz="2000" dirty="0" smtClean="0"/>
              <a:t> </a:t>
            </a:r>
          </a:p>
          <a:p>
            <a:pPr algn="ctr" eaLnBrk="1" hangingPunct="1">
              <a:lnSpc>
                <a:spcPct val="110000"/>
              </a:lnSpc>
              <a:spcBef>
                <a:spcPts val="1200"/>
              </a:spcBef>
              <a:buClrTx/>
              <a:buSzTx/>
              <a:buNone/>
            </a:pPr>
            <a:r>
              <a:rPr lang="pl-PL" sz="2000" dirty="0" smtClean="0"/>
              <a:t>Pelplin 2015  </a:t>
            </a:r>
            <a:endParaRPr lang="pl-PL" sz="2000" dirty="0"/>
          </a:p>
        </p:txBody>
      </p:sp>
      <p:sp>
        <p:nvSpPr>
          <p:cNvPr id="10" name="Prostokąt 9"/>
          <p:cNvSpPr/>
          <p:nvPr/>
        </p:nvSpPr>
        <p:spPr>
          <a:xfrm>
            <a:off x="0" y="32657"/>
            <a:ext cx="914400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500" b="1" dirty="0" smtClean="0">
                <a:ln w="3175" cmpd="sng">
                  <a:noFill/>
                  <a:prstDash val="solid"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XXIV  </a:t>
            </a:r>
            <a:r>
              <a:rPr lang="pl-PL" altLang="pl-PL" sz="1500" b="1" dirty="0" smtClean="0">
                <a:ln w="3175" cmpd="sng">
                  <a:noFill/>
                  <a:prstDash val="solid"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OGÓLNOPOLSKI PRZEGLĄD KSIĄŻKI KRAJOZNAWCZEJ I TURYSTYCZNEJ  ∙  POZNAŃ 2015</a:t>
            </a:r>
            <a:endParaRPr lang="pl-PL" sz="1500" b="1" dirty="0">
              <a:ln w="3175" cmpd="sng">
                <a:noFill/>
                <a:prstDash val="solid"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1266" name="Picture 2" descr="K:\Przeglądy KKiT\Przegląd 2015\OKŁADKI\ALBUMY  I miejsce 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113550"/>
            <a:ext cx="3486821" cy="42638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0" y="476672"/>
            <a:ext cx="9144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pl-PL" altLang="pl-PL" sz="4000" b="1" cap="all" dirty="0" smtClean="0">
                <a:ln w="9000" cmpd="sng">
                  <a:noFill/>
                  <a:prstDash val="solid"/>
                </a:ln>
                <a:solidFill>
                  <a:srgbClr val="234F77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</a:rPr>
              <a:t>II </a:t>
            </a:r>
            <a:r>
              <a:rPr lang="pl-PL" altLang="pl-PL" sz="4000" b="1" cap="all" dirty="0">
                <a:ln w="9000" cmpd="sng">
                  <a:noFill/>
                  <a:prstDash val="solid"/>
                </a:ln>
                <a:solidFill>
                  <a:srgbClr val="234F77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</a:rPr>
              <a:t>MIEJSCE </a:t>
            </a:r>
          </a:p>
          <a:p>
            <a:pPr algn="ctr">
              <a:lnSpc>
                <a:spcPct val="150000"/>
              </a:lnSpc>
              <a:defRPr/>
            </a:pPr>
            <a:r>
              <a:rPr lang="pl-PL" altLang="pl-PL" sz="1600" b="1" cap="all" dirty="0">
                <a:ln w="9000" cmpd="sng">
                  <a:noFill/>
                  <a:prstDash val="solid"/>
                </a:ln>
                <a:solidFill>
                  <a:srgbClr val="234F77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</a:rPr>
              <a:t>W KATEGORII ALBUMY KRAJOZNAWCZE</a:t>
            </a:r>
            <a:endParaRPr lang="pl-PL" sz="1600" b="1" cap="all" dirty="0">
              <a:ln w="9000" cmpd="sng">
                <a:noFill/>
                <a:prstDash val="solid"/>
              </a:ln>
              <a:solidFill>
                <a:srgbClr val="234F77"/>
              </a:solidFill>
              <a:effectLst>
                <a:reflection blurRad="12700" stA="28000" endPos="45000" dist="1000" dir="5400000" sy="-100000" algn="bl" rotWithShape="0"/>
              </a:effectLst>
              <a:latin typeface="Calibri" panose="020F0502020204030204" pitchFamily="34" charset="0"/>
            </a:endParaRPr>
          </a:p>
        </p:txBody>
      </p:sp>
      <p:sp>
        <p:nvSpPr>
          <p:cNvPr id="17411" name="Prostokąt 1"/>
          <p:cNvSpPr>
            <a:spLocks noChangeArrowheads="1"/>
          </p:cNvSpPr>
          <p:nvPr/>
        </p:nvSpPr>
        <p:spPr bwMode="auto">
          <a:xfrm>
            <a:off x="4293186" y="3212976"/>
            <a:ext cx="4090392" cy="2568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7F8FA9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ts val="1200"/>
              </a:spcBef>
              <a:buClrTx/>
              <a:buSzTx/>
              <a:buFontTx/>
              <a:buNone/>
            </a:pPr>
            <a:r>
              <a:rPr lang="pl-PL" sz="2000" i="1" dirty="0"/>
              <a:t>Cuda na Fasadach. </a:t>
            </a:r>
            <a:r>
              <a:rPr lang="pl-PL" sz="2000" i="1" dirty="0" smtClean="0"/>
              <a:t/>
            </a:r>
            <a:br>
              <a:rPr lang="pl-PL" sz="2000" i="1" dirty="0" smtClean="0"/>
            </a:br>
            <a:r>
              <a:rPr lang="pl-PL" sz="2000" i="1" dirty="0" smtClean="0"/>
              <a:t>Detale </a:t>
            </a:r>
            <a:r>
              <a:rPr lang="pl-PL" sz="2000" i="1" dirty="0"/>
              <a:t>szczecińskich </a:t>
            </a:r>
            <a:r>
              <a:rPr lang="pl-PL" sz="2000" i="1" dirty="0" smtClean="0"/>
              <a:t>budynków</a:t>
            </a:r>
            <a:endParaRPr lang="pl-PL" sz="2000" dirty="0" smtClean="0"/>
          </a:p>
          <a:p>
            <a:pPr algn="ctr" eaLnBrk="1" hangingPunct="1">
              <a:lnSpc>
                <a:spcPct val="110000"/>
              </a:lnSpc>
              <a:spcBef>
                <a:spcPts val="1200"/>
              </a:spcBef>
              <a:buClrTx/>
              <a:buSzTx/>
              <a:buFontTx/>
              <a:buNone/>
            </a:pPr>
            <a:r>
              <a:rPr lang="pl-PL" sz="2000" dirty="0" smtClean="0">
                <a:solidFill>
                  <a:schemeClr val="bg1">
                    <a:lumMod val="50000"/>
                  </a:schemeClr>
                </a:solidFill>
              </a:rPr>
              <a:t>Michał Rembas</a:t>
            </a:r>
            <a:r>
              <a:rPr lang="pl-PL" sz="2000" dirty="0" smtClean="0"/>
              <a:t> </a:t>
            </a:r>
          </a:p>
          <a:p>
            <a:pPr algn="ctr" eaLnBrk="1" hangingPunct="1">
              <a:lnSpc>
                <a:spcPct val="110000"/>
              </a:lnSpc>
              <a:spcBef>
                <a:spcPts val="1200"/>
              </a:spcBef>
              <a:buClrTx/>
              <a:buSzTx/>
              <a:buFontTx/>
              <a:buNone/>
            </a:pPr>
            <a:r>
              <a:rPr lang="pl-PL" sz="2000" b="1" dirty="0" smtClean="0">
                <a:solidFill>
                  <a:srgbClr val="005DA2"/>
                </a:solidFill>
              </a:rPr>
              <a:t>Stowarzyszenie Rozwoju </a:t>
            </a:r>
            <a:r>
              <a:rPr lang="pl-PL" sz="2000" b="1" dirty="0">
                <a:solidFill>
                  <a:srgbClr val="005DA2"/>
                </a:solidFill>
              </a:rPr>
              <a:t/>
            </a:r>
            <a:br>
              <a:rPr lang="pl-PL" sz="2000" b="1" dirty="0">
                <a:solidFill>
                  <a:srgbClr val="005DA2"/>
                </a:solidFill>
              </a:rPr>
            </a:br>
            <a:r>
              <a:rPr lang="pl-PL" sz="2000" b="1" dirty="0" smtClean="0">
                <a:solidFill>
                  <a:srgbClr val="005DA2"/>
                </a:solidFill>
              </a:rPr>
              <a:t>i </a:t>
            </a:r>
            <a:r>
              <a:rPr lang="pl-PL" sz="2000" b="1" dirty="0">
                <a:solidFill>
                  <a:srgbClr val="005DA2"/>
                </a:solidFill>
              </a:rPr>
              <a:t>Edukacji </a:t>
            </a:r>
            <a:r>
              <a:rPr lang="pl-PL" sz="2000" b="1" dirty="0" smtClean="0">
                <a:solidFill>
                  <a:srgbClr val="005DA2"/>
                </a:solidFill>
              </a:rPr>
              <a:t>„</a:t>
            </a:r>
            <a:r>
              <a:rPr lang="pl-PL" sz="2000" b="1" dirty="0">
                <a:solidFill>
                  <a:srgbClr val="005DA2"/>
                </a:solidFill>
              </a:rPr>
              <a:t>Lider</a:t>
            </a:r>
            <a:r>
              <a:rPr lang="pl-PL" sz="2000" b="1" dirty="0" smtClean="0">
                <a:solidFill>
                  <a:srgbClr val="005DA2"/>
                </a:solidFill>
              </a:rPr>
              <a:t>”</a:t>
            </a:r>
            <a:endParaRPr lang="pl-PL" sz="2000" dirty="0" smtClean="0"/>
          </a:p>
          <a:p>
            <a:pPr algn="ctr" eaLnBrk="1" hangingPunct="1">
              <a:lnSpc>
                <a:spcPct val="110000"/>
              </a:lnSpc>
              <a:spcBef>
                <a:spcPts val="1200"/>
              </a:spcBef>
              <a:buClrTx/>
              <a:buSzTx/>
              <a:buFontTx/>
              <a:buNone/>
            </a:pPr>
            <a:r>
              <a:rPr lang="pl-PL" sz="2000" dirty="0" smtClean="0"/>
              <a:t>Szczecin 2015</a:t>
            </a:r>
            <a:endParaRPr lang="pl-PL" altLang="pl-PL" sz="2000" dirty="0"/>
          </a:p>
        </p:txBody>
      </p:sp>
      <p:sp>
        <p:nvSpPr>
          <p:cNvPr id="10" name="Prostokąt 9"/>
          <p:cNvSpPr/>
          <p:nvPr/>
        </p:nvSpPr>
        <p:spPr>
          <a:xfrm>
            <a:off x="0" y="32657"/>
            <a:ext cx="914400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500" b="1" dirty="0" smtClean="0">
                <a:ln w="3175" cmpd="sng">
                  <a:noFill/>
                  <a:prstDash val="solid"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XXIV  </a:t>
            </a:r>
            <a:r>
              <a:rPr lang="pl-PL" altLang="pl-PL" sz="1500" b="1" dirty="0" smtClean="0">
                <a:ln w="3175" cmpd="sng">
                  <a:noFill/>
                  <a:prstDash val="solid"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OGÓLNOPOLSKI PRZEGLĄD KSIĄŻKI KRAJOZNAWCZEJ I TURYSTYCZNEJ  ∙  POZNAŃ 2015</a:t>
            </a:r>
            <a:endParaRPr lang="pl-PL" sz="1500" b="1" dirty="0">
              <a:ln w="3175" cmpd="sng">
                <a:noFill/>
                <a:prstDash val="solid"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2290" name="Picture 2" descr="K:\Przeglądy KKiT\Przegląd 2015\OKŁADKI\ALBUMY II miejsc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88" y="2348880"/>
            <a:ext cx="3618881" cy="35597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8010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0" y="476672"/>
            <a:ext cx="9144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pl-PL" altLang="pl-PL" sz="4000" b="1" cap="all" dirty="0" smtClean="0">
                <a:ln w="9000" cmpd="sng">
                  <a:noFill/>
                  <a:prstDash val="solid"/>
                </a:ln>
                <a:solidFill>
                  <a:srgbClr val="234F77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</a:rPr>
              <a:t>III </a:t>
            </a:r>
            <a:r>
              <a:rPr lang="pl-PL" altLang="pl-PL" sz="4000" b="1" cap="all" dirty="0">
                <a:ln w="9000" cmpd="sng">
                  <a:noFill/>
                  <a:prstDash val="solid"/>
                </a:ln>
                <a:solidFill>
                  <a:srgbClr val="234F77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</a:rPr>
              <a:t>MIEJSCE </a:t>
            </a:r>
          </a:p>
          <a:p>
            <a:pPr algn="ctr">
              <a:lnSpc>
                <a:spcPct val="150000"/>
              </a:lnSpc>
              <a:defRPr/>
            </a:pPr>
            <a:r>
              <a:rPr lang="pl-PL" altLang="pl-PL" sz="1600" b="1" cap="all" dirty="0">
                <a:ln w="9000" cmpd="sng">
                  <a:noFill/>
                  <a:prstDash val="solid"/>
                </a:ln>
                <a:solidFill>
                  <a:srgbClr val="234F77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</a:rPr>
              <a:t>W KATEGORII ALBUMY KRAJOZNAWCZE</a:t>
            </a:r>
            <a:endParaRPr lang="pl-PL" sz="1600" b="1" cap="all" dirty="0">
              <a:ln w="9000" cmpd="sng">
                <a:noFill/>
                <a:prstDash val="solid"/>
              </a:ln>
              <a:solidFill>
                <a:srgbClr val="234F77"/>
              </a:solidFill>
              <a:effectLst>
                <a:reflection blurRad="12700" stA="28000" endPos="45000" dist="1000" dir="5400000" sy="-100000" algn="bl" rotWithShape="0"/>
              </a:effectLst>
              <a:latin typeface="Calibri" panose="020F0502020204030204" pitchFamily="34" charset="0"/>
            </a:endParaRPr>
          </a:p>
        </p:txBody>
      </p:sp>
      <p:sp>
        <p:nvSpPr>
          <p:cNvPr id="17411" name="Prostokąt 1"/>
          <p:cNvSpPr>
            <a:spLocks noChangeArrowheads="1"/>
          </p:cNvSpPr>
          <p:nvPr/>
        </p:nvSpPr>
        <p:spPr bwMode="auto">
          <a:xfrm>
            <a:off x="827584" y="2852936"/>
            <a:ext cx="3888804" cy="3245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7F8FA9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ts val="1200"/>
              </a:spcBef>
              <a:buClrTx/>
              <a:buSzTx/>
              <a:buFontTx/>
              <a:buNone/>
            </a:pPr>
            <a:r>
              <a:rPr lang="pl-PL" sz="2000" i="1" dirty="0"/>
              <a:t>Parki krajobrazowe w </a:t>
            </a:r>
            <a:r>
              <a:rPr lang="pl-PL" sz="2000" i="1" dirty="0" smtClean="0"/>
              <a:t>Polsce </a:t>
            </a:r>
          </a:p>
          <a:p>
            <a:pPr algn="ctr" eaLnBrk="1" hangingPunct="1">
              <a:lnSpc>
                <a:spcPct val="110000"/>
              </a:lnSpc>
              <a:spcBef>
                <a:spcPts val="1200"/>
              </a:spcBef>
              <a:buClrTx/>
              <a:buSzTx/>
              <a:buFontTx/>
              <a:buNone/>
            </a:pPr>
            <a:r>
              <a:rPr lang="pl-PL" sz="2000" dirty="0" smtClean="0">
                <a:solidFill>
                  <a:schemeClr val="bg1">
                    <a:lumMod val="50000"/>
                  </a:schemeClr>
                </a:solidFill>
              </a:rPr>
              <a:t>Beata Raszka </a:t>
            </a:r>
            <a:r>
              <a:rPr lang="pl-PL" sz="2000" dirty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pl-PL" sz="20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pl-PL" sz="2000" dirty="0" smtClean="0">
                <a:solidFill>
                  <a:schemeClr val="bg1">
                    <a:lumMod val="50000"/>
                  </a:schemeClr>
                </a:solidFill>
              </a:rPr>
              <a:t>Piotr Krajewski</a:t>
            </a:r>
            <a:br>
              <a:rPr lang="pl-PL" sz="20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pl-PL" sz="2000" dirty="0" smtClean="0">
                <a:solidFill>
                  <a:schemeClr val="bg1">
                    <a:lumMod val="50000"/>
                  </a:schemeClr>
                </a:solidFill>
              </a:rPr>
              <a:t>Robert Kalbarczyk</a:t>
            </a:r>
            <a:br>
              <a:rPr lang="pl-PL" sz="20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pl-PL" sz="2000" dirty="0" smtClean="0">
                <a:solidFill>
                  <a:schemeClr val="bg1">
                    <a:lumMod val="50000"/>
                  </a:schemeClr>
                </a:solidFill>
              </a:rPr>
              <a:t>Eliza Kalbarczyk</a:t>
            </a:r>
            <a:br>
              <a:rPr lang="pl-PL" sz="20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pl-PL" sz="2000" dirty="0" smtClean="0">
                <a:solidFill>
                  <a:schemeClr val="bg1">
                    <a:lumMod val="50000"/>
                  </a:schemeClr>
                </a:solidFill>
              </a:rPr>
              <a:t>Krzysztof Kasprzak </a:t>
            </a:r>
          </a:p>
          <a:p>
            <a:pPr algn="ctr" eaLnBrk="1" hangingPunct="1">
              <a:lnSpc>
                <a:spcPct val="110000"/>
              </a:lnSpc>
              <a:spcBef>
                <a:spcPts val="1200"/>
              </a:spcBef>
              <a:buClrTx/>
              <a:buSzTx/>
              <a:buFontTx/>
              <a:buNone/>
            </a:pPr>
            <a:r>
              <a:rPr lang="pl-PL" sz="2000" b="1" dirty="0" smtClean="0">
                <a:solidFill>
                  <a:srgbClr val="005DA2"/>
                </a:solidFill>
              </a:rPr>
              <a:t>Wydawnictwo Dragon</a:t>
            </a:r>
            <a:r>
              <a:rPr lang="pl-PL" sz="2000" dirty="0" smtClean="0"/>
              <a:t> </a:t>
            </a:r>
          </a:p>
          <a:p>
            <a:pPr algn="ctr" eaLnBrk="1" hangingPunct="1">
              <a:lnSpc>
                <a:spcPct val="110000"/>
              </a:lnSpc>
              <a:spcBef>
                <a:spcPts val="1200"/>
              </a:spcBef>
              <a:buClrTx/>
              <a:buSzTx/>
              <a:buFontTx/>
              <a:buNone/>
            </a:pPr>
            <a:r>
              <a:rPr lang="pl-PL" sz="2000" dirty="0" smtClean="0"/>
              <a:t>Bielsko-Biała 2015</a:t>
            </a:r>
            <a:endParaRPr lang="pl-PL" altLang="pl-PL" sz="2000" dirty="0"/>
          </a:p>
        </p:txBody>
      </p:sp>
      <p:sp>
        <p:nvSpPr>
          <p:cNvPr id="10" name="Prostokąt 9"/>
          <p:cNvSpPr/>
          <p:nvPr/>
        </p:nvSpPr>
        <p:spPr>
          <a:xfrm>
            <a:off x="0" y="32657"/>
            <a:ext cx="914400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500" b="1" dirty="0" smtClean="0">
                <a:ln w="3175" cmpd="sng">
                  <a:noFill/>
                  <a:prstDash val="solid"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XXIV  </a:t>
            </a:r>
            <a:r>
              <a:rPr lang="pl-PL" altLang="pl-PL" sz="1500" b="1" dirty="0" smtClean="0">
                <a:ln w="3175" cmpd="sng">
                  <a:noFill/>
                  <a:prstDash val="solid"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OGÓLNOPOLSKI PRZEGLĄD KSIĄŻKI KRAJOZNAWCZEJ I TURYSTYCZNEJ  ∙  POZNAŃ 2015</a:t>
            </a:r>
            <a:endParaRPr lang="pl-PL" sz="1500" b="1" dirty="0">
              <a:ln w="3175" cmpd="sng">
                <a:noFill/>
                <a:prstDash val="solid"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3314" name="Picture 2" descr="K:\Przeglądy KKiT\Przegląd 2015\OKŁADKI\ALBUMY III miejsc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905162"/>
            <a:ext cx="3347864" cy="4578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8010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0" y="476672"/>
            <a:ext cx="9144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pl-PL" altLang="pl-PL" sz="4000" b="1" cap="all" dirty="0" smtClean="0">
                <a:ln w="9000" cmpd="sng">
                  <a:noFill/>
                  <a:prstDash val="solid"/>
                </a:ln>
                <a:solidFill>
                  <a:srgbClr val="234F77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</a:rPr>
              <a:t>I </a:t>
            </a:r>
            <a:r>
              <a:rPr lang="pl-PL" altLang="pl-PL" sz="4000" b="1" cap="all" dirty="0">
                <a:ln w="9000" cmpd="sng">
                  <a:noFill/>
                  <a:prstDash val="solid"/>
                </a:ln>
                <a:solidFill>
                  <a:srgbClr val="234F77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</a:rPr>
              <a:t>MIEJSCE </a:t>
            </a:r>
          </a:p>
          <a:p>
            <a:pPr algn="ctr">
              <a:lnSpc>
                <a:spcPct val="150000"/>
              </a:lnSpc>
              <a:defRPr/>
            </a:pPr>
            <a:r>
              <a:rPr lang="pl-PL" altLang="pl-PL" sz="1600" b="1" cap="all" dirty="0">
                <a:ln w="9000" cmpd="sng">
                  <a:noFill/>
                  <a:prstDash val="solid"/>
                </a:ln>
                <a:solidFill>
                  <a:srgbClr val="234F77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</a:rPr>
              <a:t>W KATEGORII </a:t>
            </a:r>
            <a:r>
              <a:rPr lang="pl-PL" altLang="pl-PL" sz="1600" b="1" cap="all" dirty="0" smtClean="0">
                <a:ln w="9000" cmpd="sng">
                  <a:noFill/>
                  <a:prstDash val="solid"/>
                </a:ln>
                <a:solidFill>
                  <a:srgbClr val="234F77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</a:rPr>
              <a:t>PRZEWODNIKI</a:t>
            </a:r>
            <a:endParaRPr lang="pl-PL" sz="1600" b="1" cap="all" dirty="0">
              <a:ln w="9000" cmpd="sng">
                <a:noFill/>
                <a:prstDash val="solid"/>
              </a:ln>
              <a:solidFill>
                <a:srgbClr val="234F77"/>
              </a:solidFill>
              <a:effectLst>
                <a:reflection blurRad="12700" stA="28000" endPos="45000" dist="1000" dir="5400000" sy="-100000" algn="bl" rotWithShape="0"/>
              </a:effectLst>
              <a:latin typeface="Calibri" panose="020F0502020204030204" pitchFamily="34" charset="0"/>
            </a:endParaRPr>
          </a:p>
        </p:txBody>
      </p:sp>
      <p:sp>
        <p:nvSpPr>
          <p:cNvPr id="17411" name="Prostokąt 1"/>
          <p:cNvSpPr>
            <a:spLocks noChangeArrowheads="1"/>
          </p:cNvSpPr>
          <p:nvPr/>
        </p:nvSpPr>
        <p:spPr bwMode="auto">
          <a:xfrm>
            <a:off x="1043608" y="3429000"/>
            <a:ext cx="3672408" cy="2229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7F8FA9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ts val="1200"/>
              </a:spcBef>
              <a:buClrTx/>
              <a:buSzTx/>
              <a:buFontTx/>
              <a:buNone/>
            </a:pPr>
            <a:r>
              <a:rPr lang="pl-PL" sz="2000" i="1" dirty="0"/>
              <a:t>Spacerownik Wrocławski </a:t>
            </a:r>
            <a:r>
              <a:rPr lang="pl-PL" sz="2000" i="1" dirty="0" smtClean="0"/>
              <a:t>2:</a:t>
            </a:r>
            <a:br>
              <a:rPr lang="pl-PL" sz="2000" i="1" dirty="0" smtClean="0"/>
            </a:br>
            <a:r>
              <a:rPr lang="pl-PL" sz="2000" i="1" dirty="0" smtClean="0"/>
              <a:t>nowe trasy</a:t>
            </a:r>
            <a:r>
              <a:rPr lang="pl-PL" sz="2000" dirty="0" smtClean="0"/>
              <a:t> </a:t>
            </a:r>
          </a:p>
          <a:p>
            <a:pPr algn="ctr" eaLnBrk="1" hangingPunct="1">
              <a:lnSpc>
                <a:spcPct val="110000"/>
              </a:lnSpc>
              <a:spcBef>
                <a:spcPts val="1200"/>
              </a:spcBef>
              <a:buClrTx/>
              <a:buSzTx/>
              <a:buFontTx/>
              <a:buNone/>
            </a:pPr>
            <a:r>
              <a:rPr lang="pl-PL" sz="2000" dirty="0" smtClean="0">
                <a:solidFill>
                  <a:schemeClr val="bg1">
                    <a:lumMod val="50000"/>
                  </a:schemeClr>
                </a:solidFill>
              </a:rPr>
              <a:t>Beata Maciejewska </a:t>
            </a:r>
          </a:p>
          <a:p>
            <a:pPr algn="ctr" eaLnBrk="1" hangingPunct="1">
              <a:lnSpc>
                <a:spcPct val="110000"/>
              </a:lnSpc>
              <a:spcBef>
                <a:spcPts val="1200"/>
              </a:spcBef>
              <a:buClrTx/>
              <a:buSzTx/>
              <a:buFontTx/>
              <a:buNone/>
            </a:pPr>
            <a:r>
              <a:rPr lang="pl-PL" sz="2000" b="1" dirty="0" smtClean="0">
                <a:solidFill>
                  <a:srgbClr val="005DA2"/>
                </a:solidFill>
              </a:rPr>
              <a:t>Wydawnictwo Agora</a:t>
            </a:r>
            <a:r>
              <a:rPr lang="pl-PL" sz="2000" b="1" dirty="0" smtClean="0"/>
              <a:t> </a:t>
            </a:r>
          </a:p>
          <a:p>
            <a:pPr algn="ctr" eaLnBrk="1" hangingPunct="1">
              <a:lnSpc>
                <a:spcPct val="110000"/>
              </a:lnSpc>
              <a:spcBef>
                <a:spcPts val="1200"/>
              </a:spcBef>
              <a:buClrTx/>
              <a:buSzTx/>
              <a:buFontTx/>
              <a:buNone/>
            </a:pPr>
            <a:r>
              <a:rPr lang="pl-PL" sz="2000" dirty="0" smtClean="0"/>
              <a:t>Warszawa 2015</a:t>
            </a:r>
            <a:endParaRPr lang="pl-PL" altLang="pl-PL" sz="2000" dirty="0"/>
          </a:p>
        </p:txBody>
      </p:sp>
      <p:sp>
        <p:nvSpPr>
          <p:cNvPr id="10" name="Prostokąt 9"/>
          <p:cNvSpPr/>
          <p:nvPr/>
        </p:nvSpPr>
        <p:spPr>
          <a:xfrm>
            <a:off x="0" y="32657"/>
            <a:ext cx="914400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500" b="1" dirty="0" smtClean="0">
                <a:ln w="3175" cmpd="sng">
                  <a:noFill/>
                  <a:prstDash val="solid"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XXIV  </a:t>
            </a:r>
            <a:r>
              <a:rPr lang="pl-PL" altLang="pl-PL" sz="1500" b="1" dirty="0" smtClean="0">
                <a:ln w="3175" cmpd="sng">
                  <a:noFill/>
                  <a:prstDash val="solid"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OGÓLNOPOLSKI PRZEGLĄD KSIĄŻKI KRAJOZNAWCZEJ I TURYSTYCZNEJ  ∙  POZNAŃ 2015</a:t>
            </a:r>
            <a:endParaRPr lang="pl-PL" sz="1500" b="1" dirty="0">
              <a:ln w="3175" cmpd="sng">
                <a:noFill/>
                <a:prstDash val="solid"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4338" name="Picture 2" descr="K:\Przeglądy KKiT\Przegląd 2015\OKŁADKI\PRZEWODNIKI I miejsc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8240" y="2127770"/>
            <a:ext cx="3132184" cy="4055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8010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K:\Przeglądy KKiT\Przegląd 2015\OKŁADKI\PRZEWODNIKI II miejsce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31709"/>
            <a:ext cx="2175608" cy="3776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0" y="476672"/>
            <a:ext cx="9144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pl-PL" altLang="pl-PL" sz="4000" b="1" cap="all" dirty="0" smtClean="0">
                <a:ln w="9000" cmpd="sng">
                  <a:noFill/>
                  <a:prstDash val="solid"/>
                </a:ln>
                <a:solidFill>
                  <a:srgbClr val="234F77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</a:rPr>
              <a:t>II </a:t>
            </a:r>
            <a:r>
              <a:rPr lang="pl-PL" altLang="pl-PL" sz="4000" b="1" cap="all" dirty="0">
                <a:ln w="9000" cmpd="sng">
                  <a:noFill/>
                  <a:prstDash val="solid"/>
                </a:ln>
                <a:solidFill>
                  <a:srgbClr val="234F77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</a:rPr>
              <a:t>MIEJSCE </a:t>
            </a:r>
          </a:p>
          <a:p>
            <a:pPr algn="ctr">
              <a:lnSpc>
                <a:spcPct val="150000"/>
              </a:lnSpc>
              <a:defRPr/>
            </a:pPr>
            <a:r>
              <a:rPr lang="pl-PL" altLang="pl-PL" sz="1600" b="1" cap="all" dirty="0">
                <a:ln w="9000" cmpd="sng">
                  <a:noFill/>
                  <a:prstDash val="solid"/>
                </a:ln>
                <a:solidFill>
                  <a:srgbClr val="234F77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</a:rPr>
              <a:t>W KATEGORII </a:t>
            </a:r>
            <a:r>
              <a:rPr lang="pl-PL" altLang="pl-PL" sz="1600" b="1" cap="all" dirty="0" smtClean="0">
                <a:ln w="9000" cmpd="sng">
                  <a:noFill/>
                  <a:prstDash val="solid"/>
                </a:ln>
                <a:solidFill>
                  <a:srgbClr val="234F77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</a:rPr>
              <a:t>PRZEWODNIKI</a:t>
            </a:r>
            <a:endParaRPr lang="pl-PL" sz="1600" b="1" cap="all" dirty="0">
              <a:ln w="9000" cmpd="sng">
                <a:noFill/>
                <a:prstDash val="solid"/>
              </a:ln>
              <a:solidFill>
                <a:srgbClr val="234F77"/>
              </a:solidFill>
              <a:effectLst>
                <a:reflection blurRad="12700" stA="28000" endPos="45000" dist="1000" dir="5400000" sy="-100000" algn="bl" rotWithShape="0"/>
              </a:effectLst>
              <a:latin typeface="Calibri" panose="020F0502020204030204" pitchFamily="34" charset="0"/>
            </a:endParaRPr>
          </a:p>
        </p:txBody>
      </p:sp>
      <p:sp>
        <p:nvSpPr>
          <p:cNvPr id="17411" name="Prostokąt 1"/>
          <p:cNvSpPr>
            <a:spLocks noChangeArrowheads="1"/>
          </p:cNvSpPr>
          <p:nvPr/>
        </p:nvSpPr>
        <p:spPr bwMode="auto">
          <a:xfrm>
            <a:off x="3851920" y="2007366"/>
            <a:ext cx="4608512" cy="4161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7F8FA9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10000"/>
              </a:lnSpc>
              <a:buNone/>
            </a:pPr>
            <a:r>
              <a:rPr lang="pl-PL" sz="1800" dirty="0"/>
              <a:t>Seria </a:t>
            </a:r>
            <a:r>
              <a:rPr lang="pl-PL" sz="1800" dirty="0" smtClean="0"/>
              <a:t>przewodników:</a:t>
            </a:r>
          </a:p>
          <a:p>
            <a:pPr algn="ctr">
              <a:lnSpc>
                <a:spcPct val="110000"/>
              </a:lnSpc>
              <a:buNone/>
            </a:pPr>
            <a:r>
              <a:rPr lang="pl-PL" sz="2000" i="1" dirty="0" smtClean="0"/>
              <a:t>Polska </a:t>
            </a:r>
            <a:r>
              <a:rPr lang="pl-PL" sz="2000" i="1" dirty="0"/>
              <a:t>niezwykła: </a:t>
            </a:r>
            <a:r>
              <a:rPr lang="pl-PL" sz="2000" i="1" dirty="0" smtClean="0"/>
              <a:t>regiony </a:t>
            </a:r>
          </a:p>
          <a:p>
            <a:pPr algn="ctr">
              <a:lnSpc>
                <a:spcPct val="110000"/>
              </a:lnSpc>
              <a:buNone/>
            </a:pPr>
            <a:r>
              <a:rPr lang="pl-PL" sz="2000" b="1" dirty="0" smtClean="0">
                <a:solidFill>
                  <a:srgbClr val="005DA2"/>
                </a:solidFill>
              </a:rPr>
              <a:t>Wydawnictwo Demart</a:t>
            </a:r>
            <a:r>
              <a:rPr lang="pl-PL" sz="2000" dirty="0" smtClean="0"/>
              <a:t> </a:t>
            </a:r>
          </a:p>
          <a:p>
            <a:pPr algn="ctr">
              <a:lnSpc>
                <a:spcPct val="110000"/>
              </a:lnSpc>
              <a:buNone/>
            </a:pPr>
            <a:r>
              <a:rPr lang="pl-PL" sz="2000" dirty="0" smtClean="0"/>
              <a:t>Warszawa 2015 </a:t>
            </a:r>
            <a:endParaRPr lang="pl-PL" sz="2000" dirty="0"/>
          </a:p>
          <a:p>
            <a:pPr algn="ctr">
              <a:lnSpc>
                <a:spcPct val="110000"/>
              </a:lnSpc>
              <a:spcBef>
                <a:spcPts val="1000"/>
              </a:spcBef>
              <a:buNone/>
            </a:pPr>
            <a:endParaRPr lang="pl-PL" sz="500" dirty="0"/>
          </a:p>
          <a:p>
            <a:pPr lvl="0">
              <a:lnSpc>
                <a:spcPct val="110000"/>
              </a:lnSpc>
              <a:spcBef>
                <a:spcPts val="0"/>
              </a:spcBef>
            </a:pPr>
            <a:r>
              <a:rPr lang="pl-PL" sz="2000" b="1" i="1" dirty="0" smtClean="0"/>
              <a:t>  </a:t>
            </a:r>
            <a:r>
              <a:rPr lang="pl-PL" sz="2000" i="1" dirty="0" smtClean="0"/>
              <a:t>Pomorze</a:t>
            </a:r>
            <a:r>
              <a:rPr lang="pl-PL" sz="2000" i="1" dirty="0"/>
              <a:t>: przewodnik + </a:t>
            </a:r>
            <a:r>
              <a:rPr lang="pl-PL" sz="2000" i="1" dirty="0" smtClean="0"/>
              <a:t>atlas</a:t>
            </a:r>
            <a:endParaRPr lang="pl-PL" sz="2000" dirty="0" smtClean="0"/>
          </a:p>
          <a:p>
            <a:pPr lvl="0">
              <a:lnSpc>
                <a:spcPct val="110000"/>
              </a:lnSpc>
              <a:spcBef>
                <a:spcPts val="0"/>
              </a:spcBef>
            </a:pPr>
            <a:r>
              <a:rPr lang="pl-PL" sz="2000" i="1" dirty="0" smtClean="0"/>
              <a:t>  Sudety </a:t>
            </a:r>
            <a:r>
              <a:rPr lang="pl-PL" sz="2000" i="1" dirty="0"/>
              <a:t>i dolny Śląsk: przewodnik + </a:t>
            </a:r>
            <a:r>
              <a:rPr lang="pl-PL" sz="2000" i="1" dirty="0" smtClean="0"/>
              <a:t>atlas</a:t>
            </a:r>
            <a:r>
              <a:rPr lang="pl-PL" sz="2000" dirty="0" smtClean="0"/>
              <a:t>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pl-PL" sz="2000" i="1" dirty="0" smtClean="0"/>
              <a:t>  Warmia </a:t>
            </a:r>
            <a:r>
              <a:rPr lang="pl-PL" sz="2000" i="1" dirty="0"/>
              <a:t>i Mazury: przewodnik + </a:t>
            </a:r>
            <a:r>
              <a:rPr lang="pl-PL" sz="2000" i="1" dirty="0" smtClean="0"/>
              <a:t>atlas</a:t>
            </a:r>
            <a:r>
              <a:rPr lang="pl-PL" sz="2000" dirty="0" smtClean="0"/>
              <a:t> </a:t>
            </a:r>
          </a:p>
          <a:p>
            <a:pPr algn="ctr">
              <a:lnSpc>
                <a:spcPct val="110000"/>
              </a:lnSpc>
              <a:spcBef>
                <a:spcPts val="1000"/>
              </a:spcBef>
              <a:buNone/>
            </a:pPr>
            <a:endParaRPr lang="pl-PL" sz="100" dirty="0" smtClean="0"/>
          </a:p>
          <a:p>
            <a:pPr algn="ctr">
              <a:lnSpc>
                <a:spcPct val="110000"/>
              </a:lnSpc>
              <a:spcBef>
                <a:spcPts val="1000"/>
              </a:spcBef>
              <a:buNone/>
            </a:pPr>
            <a:r>
              <a:rPr lang="pl-PL" sz="2000" dirty="0" smtClean="0"/>
              <a:t>Autorzy przewodników i koncepcja serii</a:t>
            </a:r>
            <a:br>
              <a:rPr lang="pl-PL" sz="2000" dirty="0" smtClean="0"/>
            </a:br>
            <a:r>
              <a:rPr lang="pl-PL" sz="2000" dirty="0" smtClean="0">
                <a:solidFill>
                  <a:schemeClr val="bg1">
                    <a:lumMod val="50000"/>
                  </a:schemeClr>
                </a:solidFill>
              </a:rPr>
              <a:t>Ewa Lodzińska</a:t>
            </a:r>
            <a:br>
              <a:rPr lang="pl-PL" sz="20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pl-PL" sz="2000" dirty="0" smtClean="0">
                <a:solidFill>
                  <a:schemeClr val="bg1">
                    <a:lumMod val="50000"/>
                  </a:schemeClr>
                </a:solidFill>
              </a:rPr>
              <a:t>Waldemar Wieczorek</a:t>
            </a:r>
            <a:endParaRPr lang="pl-PL" altLang="pl-PL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Prostokąt 9"/>
          <p:cNvSpPr/>
          <p:nvPr/>
        </p:nvSpPr>
        <p:spPr>
          <a:xfrm>
            <a:off x="0" y="32657"/>
            <a:ext cx="914400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500" b="1" dirty="0" smtClean="0">
                <a:ln w="3175" cmpd="sng">
                  <a:noFill/>
                  <a:prstDash val="solid"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XXIV  </a:t>
            </a:r>
            <a:r>
              <a:rPr lang="pl-PL" altLang="pl-PL" sz="1500" b="1" dirty="0" smtClean="0">
                <a:ln w="3175" cmpd="sng">
                  <a:noFill/>
                  <a:prstDash val="solid"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OGÓLNOPOLSKI PRZEGLĄD KSIĄŻKI KRAJOZNAWCZEJ I TURYSTYCZNEJ  ∙  POZNAŃ 2015</a:t>
            </a:r>
            <a:endParaRPr lang="pl-PL" sz="1500" b="1" dirty="0">
              <a:ln w="3175" cmpd="sng">
                <a:noFill/>
                <a:prstDash val="solid"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5362" name="Picture 2" descr="K:\Przeglądy KKiT\Przegląd 2015\OKŁADKI\PRZEWODNIKI II miejsce (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322" y="1861667"/>
            <a:ext cx="2179902" cy="37867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K:\Przeglądy KKiT\Przegląd 2015\OKŁADKI\PRZEWODNIKI II miejsce 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852936"/>
            <a:ext cx="2182763" cy="37867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0151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0" y="476672"/>
            <a:ext cx="9144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pl-PL" altLang="pl-PL" sz="4000" b="1" cap="all" dirty="0" smtClean="0">
                <a:ln w="9000" cmpd="sng">
                  <a:noFill/>
                  <a:prstDash val="solid"/>
                </a:ln>
                <a:solidFill>
                  <a:srgbClr val="234F77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</a:rPr>
              <a:t>III </a:t>
            </a:r>
            <a:r>
              <a:rPr lang="pl-PL" altLang="pl-PL" sz="4000" b="1" cap="all" dirty="0">
                <a:ln w="9000" cmpd="sng">
                  <a:noFill/>
                  <a:prstDash val="solid"/>
                </a:ln>
                <a:solidFill>
                  <a:srgbClr val="234F77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</a:rPr>
              <a:t>MIEJSCE </a:t>
            </a:r>
          </a:p>
          <a:p>
            <a:pPr algn="ctr">
              <a:lnSpc>
                <a:spcPct val="150000"/>
              </a:lnSpc>
              <a:defRPr/>
            </a:pPr>
            <a:r>
              <a:rPr lang="pl-PL" altLang="pl-PL" sz="1600" b="1" cap="all" dirty="0">
                <a:ln w="9000" cmpd="sng">
                  <a:noFill/>
                  <a:prstDash val="solid"/>
                </a:ln>
                <a:solidFill>
                  <a:srgbClr val="234F77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</a:rPr>
              <a:t>W KATEGORII </a:t>
            </a:r>
            <a:r>
              <a:rPr lang="pl-PL" altLang="pl-PL" sz="1600" b="1" cap="all" dirty="0" smtClean="0">
                <a:ln w="9000" cmpd="sng">
                  <a:noFill/>
                  <a:prstDash val="solid"/>
                </a:ln>
                <a:solidFill>
                  <a:srgbClr val="234F77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</a:rPr>
              <a:t>PRZEWODNIKI</a:t>
            </a:r>
            <a:endParaRPr lang="pl-PL" sz="1600" b="1" cap="all" dirty="0">
              <a:ln w="9000" cmpd="sng">
                <a:noFill/>
                <a:prstDash val="solid"/>
              </a:ln>
              <a:solidFill>
                <a:srgbClr val="234F77"/>
              </a:solidFill>
              <a:effectLst>
                <a:reflection blurRad="12700" stA="28000" endPos="45000" dist="1000" dir="5400000" sy="-100000" algn="bl" rotWithShape="0"/>
              </a:effectLst>
              <a:latin typeface="Calibri" panose="020F0502020204030204" pitchFamily="34" charset="0"/>
            </a:endParaRPr>
          </a:p>
        </p:txBody>
      </p:sp>
      <p:sp>
        <p:nvSpPr>
          <p:cNvPr id="17411" name="Prostokąt 1"/>
          <p:cNvSpPr>
            <a:spLocks noChangeArrowheads="1"/>
          </p:cNvSpPr>
          <p:nvPr/>
        </p:nvSpPr>
        <p:spPr bwMode="auto">
          <a:xfrm>
            <a:off x="616326" y="2708920"/>
            <a:ext cx="4315714" cy="3245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7F8FA9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ts val="1200"/>
              </a:spcBef>
              <a:buClrTx/>
              <a:buSzTx/>
              <a:buFontTx/>
              <a:buNone/>
            </a:pPr>
            <a:r>
              <a:rPr lang="pl-PL" sz="2000" i="1" dirty="0"/>
              <a:t>Łuk Mużakowa. </a:t>
            </a:r>
            <a:r>
              <a:rPr lang="pl-PL" sz="2000" i="1" dirty="0" smtClean="0"/>
              <a:t/>
            </a:r>
            <a:br>
              <a:rPr lang="pl-PL" sz="2000" i="1" dirty="0" smtClean="0"/>
            </a:br>
            <a:r>
              <a:rPr lang="pl-PL" sz="2000" i="1" dirty="0" smtClean="0"/>
              <a:t>Po </a:t>
            </a:r>
            <a:r>
              <a:rPr lang="pl-PL" sz="2000" i="1" dirty="0"/>
              <a:t>obu stronach Nysy Łużyckiej: </a:t>
            </a:r>
            <a:r>
              <a:rPr lang="pl-PL" sz="2000" i="1" dirty="0" smtClean="0"/>
              <a:t>przewodnik geologiczno-turystyczny</a:t>
            </a:r>
            <a:r>
              <a:rPr lang="pl-PL" sz="2000" dirty="0" smtClean="0"/>
              <a:t> </a:t>
            </a:r>
          </a:p>
          <a:p>
            <a:pPr algn="ctr" eaLnBrk="1" hangingPunct="1">
              <a:lnSpc>
                <a:spcPct val="110000"/>
              </a:lnSpc>
              <a:spcBef>
                <a:spcPts val="1200"/>
              </a:spcBef>
              <a:buClrTx/>
              <a:buSzTx/>
              <a:buFontTx/>
              <a:buNone/>
            </a:pPr>
            <a:r>
              <a:rPr lang="pl-PL" sz="2000" dirty="0" smtClean="0">
                <a:solidFill>
                  <a:schemeClr val="bg1">
                    <a:lumMod val="50000"/>
                  </a:schemeClr>
                </a:solidFill>
              </a:rPr>
              <a:t>Marek </a:t>
            </a:r>
            <a:r>
              <a:rPr lang="pl-PL" sz="2000" dirty="0" err="1" smtClean="0">
                <a:solidFill>
                  <a:schemeClr val="bg1">
                    <a:lumMod val="50000"/>
                  </a:schemeClr>
                </a:solidFill>
              </a:rPr>
              <a:t>Maciantowicz</a:t>
            </a:r>
            <a:r>
              <a:rPr lang="pl-PL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br>
              <a:rPr lang="pl-PL" sz="20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pl-PL" sz="2000" dirty="0" smtClean="0">
                <a:solidFill>
                  <a:schemeClr val="bg1">
                    <a:lumMod val="50000"/>
                  </a:schemeClr>
                </a:solidFill>
              </a:rPr>
              <a:t>Jacek </a:t>
            </a:r>
            <a:r>
              <a:rPr lang="pl-PL" sz="2000" dirty="0" err="1" smtClean="0">
                <a:solidFill>
                  <a:schemeClr val="bg1">
                    <a:lumMod val="50000"/>
                  </a:schemeClr>
                </a:solidFill>
              </a:rPr>
              <a:t>Koźma</a:t>
            </a:r>
            <a:endParaRPr lang="pl-PL" sz="2000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ctr" eaLnBrk="1" hangingPunct="1">
              <a:lnSpc>
                <a:spcPct val="110000"/>
              </a:lnSpc>
              <a:spcBef>
                <a:spcPts val="1200"/>
              </a:spcBef>
              <a:buClrTx/>
              <a:buSzTx/>
              <a:buFontTx/>
              <a:buNone/>
            </a:pPr>
            <a:r>
              <a:rPr lang="pl-PL" sz="2000" i="1" dirty="0" smtClean="0"/>
              <a:t> </a:t>
            </a:r>
            <a:r>
              <a:rPr lang="pl-PL" sz="2000" b="1" dirty="0">
                <a:solidFill>
                  <a:srgbClr val="005DA2"/>
                </a:solidFill>
              </a:rPr>
              <a:t>Stowarzyszenie </a:t>
            </a:r>
            <a:r>
              <a:rPr lang="pl-PL" sz="2000" b="1" dirty="0" smtClean="0">
                <a:solidFill>
                  <a:srgbClr val="005DA2"/>
                </a:solidFill>
              </a:rPr>
              <a:t>Geopark</a:t>
            </a:r>
            <a:br>
              <a:rPr lang="pl-PL" sz="2000" b="1" dirty="0" smtClean="0">
                <a:solidFill>
                  <a:srgbClr val="005DA2"/>
                </a:solidFill>
              </a:rPr>
            </a:br>
            <a:r>
              <a:rPr lang="pl-PL" sz="2000" b="1" dirty="0" smtClean="0">
                <a:solidFill>
                  <a:srgbClr val="005DA2"/>
                </a:solidFill>
              </a:rPr>
              <a:t>Łuk Mużakowa</a:t>
            </a:r>
            <a:endParaRPr lang="pl-PL" sz="2000" dirty="0" smtClean="0"/>
          </a:p>
          <a:p>
            <a:pPr algn="ctr" eaLnBrk="1" hangingPunct="1">
              <a:lnSpc>
                <a:spcPct val="110000"/>
              </a:lnSpc>
              <a:spcBef>
                <a:spcPts val="1200"/>
              </a:spcBef>
              <a:buClrTx/>
              <a:buSzTx/>
              <a:buFontTx/>
              <a:buNone/>
            </a:pPr>
            <a:r>
              <a:rPr lang="pl-PL" sz="2000" dirty="0" smtClean="0"/>
              <a:t>Łęknica </a:t>
            </a:r>
            <a:r>
              <a:rPr lang="pl-PL" sz="2000" dirty="0"/>
              <a:t>2014</a:t>
            </a:r>
            <a:endParaRPr lang="pl-PL" altLang="pl-PL" sz="2000" dirty="0"/>
          </a:p>
        </p:txBody>
      </p:sp>
      <p:sp>
        <p:nvSpPr>
          <p:cNvPr id="10" name="Prostokąt 9"/>
          <p:cNvSpPr/>
          <p:nvPr/>
        </p:nvSpPr>
        <p:spPr>
          <a:xfrm>
            <a:off x="0" y="32657"/>
            <a:ext cx="914400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500" b="1" dirty="0" smtClean="0">
                <a:ln w="3175" cmpd="sng">
                  <a:noFill/>
                  <a:prstDash val="solid"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XXIV  </a:t>
            </a:r>
            <a:r>
              <a:rPr lang="pl-PL" altLang="pl-PL" sz="1500" b="1" dirty="0" smtClean="0">
                <a:ln w="3175" cmpd="sng">
                  <a:noFill/>
                  <a:prstDash val="solid"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OGÓLNOPOLSKI PRZEGLĄD KSIĄŻKI KRAJOZNAWCZEJ I TURYSTYCZNEJ  ∙  POZNAŃ 2015</a:t>
            </a:r>
            <a:endParaRPr lang="pl-PL" sz="1500" b="1" dirty="0">
              <a:ln w="3175" cmpd="sng">
                <a:noFill/>
                <a:prstDash val="solid"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6386" name="Picture 2" descr="K:\Przeglądy KKiT\Przegląd 2015\OKŁADKI\PRZEWODNIKI III miejsc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486" y="1988840"/>
            <a:ext cx="3024336" cy="4388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0151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0" y="476672"/>
            <a:ext cx="9144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pl-PL" altLang="pl-PL" sz="4000" b="1" cap="all" dirty="0" smtClean="0">
                <a:ln w="9000" cmpd="sng">
                  <a:noFill/>
                  <a:prstDash val="solid"/>
                </a:ln>
                <a:solidFill>
                  <a:srgbClr val="234F77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</a:rPr>
              <a:t>I </a:t>
            </a:r>
            <a:r>
              <a:rPr lang="pl-PL" altLang="pl-PL" sz="4000" b="1" cap="all" dirty="0">
                <a:ln w="9000" cmpd="sng">
                  <a:noFill/>
                  <a:prstDash val="solid"/>
                </a:ln>
                <a:solidFill>
                  <a:srgbClr val="234F77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</a:rPr>
              <a:t>MIEJSCE </a:t>
            </a:r>
          </a:p>
          <a:p>
            <a:pPr algn="ctr">
              <a:lnSpc>
                <a:spcPct val="150000"/>
              </a:lnSpc>
              <a:defRPr/>
            </a:pPr>
            <a:r>
              <a:rPr lang="pl-PL" altLang="pl-PL" sz="1600" b="1" cap="all" dirty="0">
                <a:ln w="9000" cmpd="sng">
                  <a:noFill/>
                  <a:prstDash val="solid"/>
                </a:ln>
                <a:solidFill>
                  <a:srgbClr val="234F77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</a:rPr>
              <a:t>W KATEGORII </a:t>
            </a:r>
            <a:r>
              <a:rPr lang="pl-PL" altLang="pl-PL" sz="1600" b="1" cap="all" dirty="0" smtClean="0">
                <a:ln w="9000" cmpd="sng">
                  <a:noFill/>
                  <a:prstDash val="solid"/>
                </a:ln>
                <a:solidFill>
                  <a:srgbClr val="234F77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</a:rPr>
              <a:t>MONOGRAFIE I INNE OPRACOWANIA KRAJOZNAWCZE</a:t>
            </a:r>
            <a:endParaRPr lang="pl-PL" sz="1600" b="1" cap="all" dirty="0">
              <a:ln w="9000" cmpd="sng">
                <a:noFill/>
                <a:prstDash val="solid"/>
              </a:ln>
              <a:solidFill>
                <a:srgbClr val="234F77"/>
              </a:solidFill>
              <a:effectLst>
                <a:reflection blurRad="12700" stA="28000" endPos="45000" dist="1000" dir="5400000" sy="-100000" algn="bl" rotWithShape="0"/>
              </a:effectLst>
              <a:latin typeface="Calibri" panose="020F0502020204030204" pitchFamily="34" charset="0"/>
            </a:endParaRPr>
          </a:p>
        </p:txBody>
      </p:sp>
      <p:sp>
        <p:nvSpPr>
          <p:cNvPr id="17411" name="Prostokąt 1"/>
          <p:cNvSpPr>
            <a:spLocks noChangeArrowheads="1"/>
          </p:cNvSpPr>
          <p:nvPr/>
        </p:nvSpPr>
        <p:spPr bwMode="auto">
          <a:xfrm>
            <a:off x="899592" y="3429000"/>
            <a:ext cx="3816796" cy="2229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7F8FA9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ts val="1200"/>
              </a:spcBef>
              <a:buClrTx/>
              <a:buSzTx/>
              <a:buFontTx/>
              <a:buNone/>
            </a:pPr>
            <a:r>
              <a:rPr lang="pl-PL" sz="2000" i="1" dirty="0"/>
              <a:t>Cmentarze z I wojny światowej </a:t>
            </a:r>
            <a:r>
              <a:rPr lang="pl-PL" sz="2000" i="1" dirty="0" smtClean="0"/>
              <a:t/>
            </a:r>
            <a:br>
              <a:rPr lang="pl-PL" sz="2000" i="1" dirty="0" smtClean="0"/>
            </a:br>
            <a:r>
              <a:rPr lang="pl-PL" sz="2000" i="1" dirty="0" smtClean="0"/>
              <a:t>w </a:t>
            </a:r>
            <a:r>
              <a:rPr lang="pl-PL" sz="2000" i="1" dirty="0"/>
              <a:t>Beskidzie Niskim i na </a:t>
            </a:r>
            <a:r>
              <a:rPr lang="pl-PL" sz="2000" i="1" dirty="0" smtClean="0"/>
              <a:t>Pogórzu</a:t>
            </a:r>
            <a:endParaRPr lang="pl-PL" sz="2000" dirty="0"/>
          </a:p>
          <a:p>
            <a:pPr algn="ctr" eaLnBrk="1" hangingPunct="1">
              <a:lnSpc>
                <a:spcPct val="110000"/>
              </a:lnSpc>
              <a:spcBef>
                <a:spcPts val="1200"/>
              </a:spcBef>
              <a:buClrTx/>
              <a:buSzTx/>
              <a:buFontTx/>
              <a:buNone/>
            </a:pPr>
            <a:r>
              <a:rPr lang="pl-PL" sz="2000" dirty="0" smtClean="0">
                <a:solidFill>
                  <a:schemeClr val="bg1">
                    <a:lumMod val="50000"/>
                  </a:schemeClr>
                </a:solidFill>
              </a:rPr>
              <a:t>Jan Majewski </a:t>
            </a:r>
          </a:p>
          <a:p>
            <a:pPr algn="ctr" eaLnBrk="1" hangingPunct="1">
              <a:lnSpc>
                <a:spcPct val="110000"/>
              </a:lnSpc>
              <a:spcBef>
                <a:spcPts val="1200"/>
              </a:spcBef>
              <a:buClrTx/>
              <a:buSzTx/>
              <a:buFontTx/>
              <a:buNone/>
            </a:pPr>
            <a:r>
              <a:rPr lang="pl-PL" sz="2000" b="1" dirty="0" smtClean="0">
                <a:solidFill>
                  <a:srgbClr val="005DA2"/>
                </a:solidFill>
              </a:rPr>
              <a:t>Wydawnictwo </a:t>
            </a:r>
            <a:r>
              <a:rPr lang="pl-PL" sz="2000" b="1" dirty="0" err="1" smtClean="0">
                <a:solidFill>
                  <a:srgbClr val="005DA2"/>
                </a:solidFill>
              </a:rPr>
              <a:t>Krużwir</a:t>
            </a:r>
            <a:r>
              <a:rPr lang="pl-PL" sz="2000" dirty="0" smtClean="0"/>
              <a:t> </a:t>
            </a:r>
          </a:p>
          <a:p>
            <a:pPr algn="ctr" eaLnBrk="1" hangingPunct="1">
              <a:lnSpc>
                <a:spcPct val="110000"/>
              </a:lnSpc>
              <a:spcBef>
                <a:spcPts val="1200"/>
              </a:spcBef>
              <a:buClrTx/>
              <a:buSzTx/>
              <a:buFontTx/>
              <a:buNone/>
            </a:pPr>
            <a:r>
              <a:rPr lang="pl-PL" sz="2000" dirty="0" smtClean="0"/>
              <a:t>Skołyszyn 2015</a:t>
            </a:r>
            <a:r>
              <a:rPr lang="pl-PL" altLang="pl-PL" sz="2000" dirty="0" smtClean="0"/>
              <a:t> </a:t>
            </a:r>
            <a:endParaRPr lang="pl-PL" altLang="pl-PL" sz="2000" dirty="0"/>
          </a:p>
        </p:txBody>
      </p:sp>
      <p:sp>
        <p:nvSpPr>
          <p:cNvPr id="10" name="Prostokąt 9"/>
          <p:cNvSpPr/>
          <p:nvPr/>
        </p:nvSpPr>
        <p:spPr>
          <a:xfrm>
            <a:off x="0" y="32657"/>
            <a:ext cx="914400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500" b="1" dirty="0" smtClean="0">
                <a:ln w="3175" cmpd="sng">
                  <a:noFill/>
                  <a:prstDash val="solid"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XXIV  </a:t>
            </a:r>
            <a:r>
              <a:rPr lang="pl-PL" altLang="pl-PL" sz="1500" b="1" dirty="0" smtClean="0">
                <a:ln w="3175" cmpd="sng">
                  <a:noFill/>
                  <a:prstDash val="solid"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OGÓLNOPOLSKI PRZEGLĄD KSIĄŻKI KRAJOZNAWCZEJ I TURYSTYCZNEJ  ∙  POZNAŃ 2015</a:t>
            </a:r>
            <a:endParaRPr lang="pl-PL" sz="1500" b="1" dirty="0">
              <a:ln w="3175" cmpd="sng">
                <a:noFill/>
                <a:prstDash val="solid"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7410" name="Picture 2" descr="K:\Przeglądy KKiT\Przegląd 2015\OKŁADKI\MONOGRAFIE I miejsc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018" y="1988840"/>
            <a:ext cx="3312988" cy="4574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8010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Prostokąt 1"/>
          <p:cNvSpPr>
            <a:spLocks noChangeArrowheads="1"/>
          </p:cNvSpPr>
          <p:nvPr/>
        </p:nvSpPr>
        <p:spPr bwMode="auto">
          <a:xfrm>
            <a:off x="896169" y="2390774"/>
            <a:ext cx="3675831" cy="3250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7F8FA9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lnSpc>
                <a:spcPct val="114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2000" b="1" dirty="0"/>
              <a:t>TTG Central Europe</a:t>
            </a:r>
          </a:p>
          <a:p>
            <a:pPr algn="r" eaLnBrk="1" hangingPunct="1">
              <a:lnSpc>
                <a:spcPct val="114000"/>
              </a:lnSpc>
              <a:spcBef>
                <a:spcPct val="0"/>
              </a:spcBef>
              <a:buClrTx/>
              <a:buSzTx/>
              <a:buFontTx/>
              <a:buNone/>
            </a:pPr>
            <a:endParaRPr lang="pl-PL" altLang="pl-PL" sz="2000" b="1" dirty="0"/>
          </a:p>
          <a:p>
            <a:pPr algn="r" eaLnBrk="1" hangingPunct="1">
              <a:lnSpc>
                <a:spcPct val="114000"/>
              </a:lnSpc>
              <a:spcBef>
                <a:spcPct val="0"/>
              </a:spcBef>
              <a:buClrTx/>
              <a:buSzTx/>
              <a:buFontTx/>
              <a:buNone/>
            </a:pPr>
            <a:endParaRPr lang="pl-PL" altLang="pl-PL" sz="2000" b="1" dirty="0"/>
          </a:p>
          <a:p>
            <a:pPr algn="r" eaLnBrk="1" hangingPunct="1">
              <a:lnSpc>
                <a:spcPct val="114000"/>
              </a:lnSpc>
              <a:spcBef>
                <a:spcPct val="0"/>
              </a:spcBef>
              <a:buClrTx/>
              <a:buSzTx/>
              <a:buFontTx/>
              <a:buNone/>
            </a:pPr>
            <a:endParaRPr lang="pl-PL" altLang="pl-PL" sz="2000" b="1" dirty="0"/>
          </a:p>
          <a:p>
            <a:pPr algn="r" eaLnBrk="1" hangingPunct="1">
              <a:lnSpc>
                <a:spcPct val="114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2000" b="1" dirty="0"/>
              <a:t> POZNAJ SWÓJ KRAJ</a:t>
            </a:r>
          </a:p>
          <a:p>
            <a:pPr algn="r" eaLnBrk="1" hangingPunct="1">
              <a:lnSpc>
                <a:spcPct val="114000"/>
              </a:lnSpc>
              <a:spcBef>
                <a:spcPct val="0"/>
              </a:spcBef>
              <a:buClrTx/>
              <a:buSzTx/>
              <a:buFontTx/>
              <a:buNone/>
            </a:pPr>
            <a:endParaRPr lang="pl-PL" altLang="pl-PL" sz="2000" b="1" dirty="0"/>
          </a:p>
          <a:p>
            <a:pPr algn="r" eaLnBrk="1" hangingPunct="1">
              <a:lnSpc>
                <a:spcPct val="114000"/>
              </a:lnSpc>
              <a:spcBef>
                <a:spcPct val="0"/>
              </a:spcBef>
              <a:buClrTx/>
              <a:buSzTx/>
              <a:buFontTx/>
              <a:buNone/>
            </a:pPr>
            <a:endParaRPr lang="pl-PL" altLang="pl-PL" sz="2000" b="1" dirty="0"/>
          </a:p>
          <a:p>
            <a:pPr algn="r" eaLnBrk="1" hangingPunct="1">
              <a:lnSpc>
                <a:spcPct val="114000"/>
              </a:lnSpc>
              <a:spcBef>
                <a:spcPct val="0"/>
              </a:spcBef>
              <a:buClrTx/>
              <a:buSzTx/>
              <a:buFontTx/>
              <a:buNone/>
            </a:pPr>
            <a:endParaRPr lang="pl-PL" altLang="pl-PL" sz="2000" b="1" dirty="0"/>
          </a:p>
          <a:p>
            <a:pPr algn="r" eaLnBrk="1" hangingPunct="1">
              <a:lnSpc>
                <a:spcPct val="114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2000" b="1" dirty="0" smtClean="0"/>
              <a:t>Magazyn </a:t>
            </a:r>
            <a:r>
              <a:rPr lang="pl-PL" altLang="pl-PL" sz="2000" b="1" dirty="0"/>
              <a:t>WYDAWCA</a:t>
            </a:r>
          </a:p>
        </p:txBody>
      </p:sp>
      <p:sp>
        <p:nvSpPr>
          <p:cNvPr id="10243" name="Prostokąt 4"/>
          <p:cNvSpPr>
            <a:spLocks noChangeArrowheads="1"/>
          </p:cNvSpPr>
          <p:nvPr/>
        </p:nvSpPr>
        <p:spPr bwMode="auto">
          <a:xfrm>
            <a:off x="2629920" y="1556792"/>
            <a:ext cx="28146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7F8FA9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14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2200" b="1" u="sng" dirty="0"/>
              <a:t>PATRONAT  MEDIALNY</a:t>
            </a:r>
          </a:p>
        </p:txBody>
      </p:sp>
      <p:pic>
        <p:nvPicPr>
          <p:cNvPr id="10246" name="Picture 4" descr="C:\Users\Monika Luty\Desktop\Przegląd Poznań 2013\Logotypy instytucji\wydawca-logo-2-300x8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776" y="5040434"/>
            <a:ext cx="24384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247" name="Obi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6730194"/>
              </p:ext>
            </p:extLst>
          </p:nvPr>
        </p:nvGraphicFramePr>
        <p:xfrm>
          <a:off x="4982357" y="3584034"/>
          <a:ext cx="2422525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8" name="Acrobat Document" r:id="rId4" imgW="23345550" imgH="8315325" progId="AcroExch.Document.7">
                  <p:embed/>
                </p:oleObj>
              </mc:Choice>
              <mc:Fallback>
                <p:oleObj name="Acrobat Document" r:id="rId4" imgW="23345550" imgH="8315325" progId="AcroExch.Document.7">
                  <p:embed/>
                  <p:pic>
                    <p:nvPicPr>
                      <p:cNvPr id="0" name="Obiek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82357" y="3584034"/>
                        <a:ext cx="2422525" cy="86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57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390775"/>
            <a:ext cx="2091112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Prostokąt 15"/>
          <p:cNvSpPr/>
          <p:nvPr/>
        </p:nvSpPr>
        <p:spPr>
          <a:xfrm>
            <a:off x="0" y="32657"/>
            <a:ext cx="914400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500" b="1" dirty="0" smtClean="0">
                <a:ln w="3175" cmpd="sng">
                  <a:noFill/>
                  <a:prstDash val="solid"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XXIV  </a:t>
            </a:r>
            <a:r>
              <a:rPr lang="pl-PL" altLang="pl-PL" sz="1500" b="1" dirty="0" smtClean="0">
                <a:ln w="3175" cmpd="sng">
                  <a:noFill/>
                  <a:prstDash val="solid"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OGÓLNOPOLSKI PRZEGLĄD KSIĄŻKI KRAJOZNAWCZEJ I TURYSTYCZNEJ  ∙  POZNAŃ 2015</a:t>
            </a:r>
            <a:endParaRPr lang="pl-PL" sz="1500" b="1" dirty="0">
              <a:ln w="3175" cmpd="sng">
                <a:noFill/>
                <a:prstDash val="solid"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0" y="476672"/>
            <a:ext cx="9144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pl-PL" altLang="pl-PL" sz="4000" b="1" cap="all" dirty="0" smtClean="0">
                <a:ln w="9000" cmpd="sng">
                  <a:noFill/>
                  <a:prstDash val="solid"/>
                </a:ln>
                <a:solidFill>
                  <a:srgbClr val="234F77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</a:rPr>
              <a:t>II </a:t>
            </a:r>
            <a:r>
              <a:rPr lang="pl-PL" altLang="pl-PL" sz="4000" b="1" cap="all" dirty="0">
                <a:ln w="9000" cmpd="sng">
                  <a:noFill/>
                  <a:prstDash val="solid"/>
                </a:ln>
                <a:solidFill>
                  <a:srgbClr val="234F77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</a:rPr>
              <a:t>MIEJSCE </a:t>
            </a:r>
          </a:p>
          <a:p>
            <a:pPr algn="ctr">
              <a:lnSpc>
                <a:spcPct val="150000"/>
              </a:lnSpc>
              <a:defRPr/>
            </a:pPr>
            <a:r>
              <a:rPr lang="pl-PL" altLang="pl-PL" sz="1600" b="1" cap="all" dirty="0">
                <a:ln w="9000" cmpd="sng">
                  <a:noFill/>
                  <a:prstDash val="solid"/>
                </a:ln>
                <a:solidFill>
                  <a:srgbClr val="234F77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</a:rPr>
              <a:t>W KATEGORII </a:t>
            </a:r>
            <a:r>
              <a:rPr lang="pl-PL" altLang="pl-PL" sz="1600" b="1" cap="all" dirty="0" smtClean="0">
                <a:ln w="9000" cmpd="sng">
                  <a:noFill/>
                  <a:prstDash val="solid"/>
                </a:ln>
                <a:solidFill>
                  <a:srgbClr val="234F77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</a:rPr>
              <a:t>MONOGRAFIE I INNE OPRACOWANIA KRAJOZNAWCZE</a:t>
            </a:r>
            <a:endParaRPr lang="pl-PL" sz="1600" b="1" cap="all" dirty="0">
              <a:ln w="9000" cmpd="sng">
                <a:noFill/>
                <a:prstDash val="solid"/>
              </a:ln>
              <a:solidFill>
                <a:srgbClr val="234F77"/>
              </a:solidFill>
              <a:effectLst>
                <a:reflection blurRad="12700" stA="28000" endPos="45000" dist="1000" dir="5400000" sy="-100000" algn="bl" rotWithShape="0"/>
              </a:effectLst>
              <a:latin typeface="Calibri" panose="020F0502020204030204" pitchFamily="34" charset="0"/>
            </a:endParaRPr>
          </a:p>
        </p:txBody>
      </p:sp>
      <p:sp>
        <p:nvSpPr>
          <p:cNvPr id="17411" name="Prostokąt 1"/>
          <p:cNvSpPr>
            <a:spLocks noChangeArrowheads="1"/>
          </p:cNvSpPr>
          <p:nvPr/>
        </p:nvSpPr>
        <p:spPr bwMode="auto">
          <a:xfrm>
            <a:off x="4283968" y="2636912"/>
            <a:ext cx="3960812" cy="3262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7F8FA9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ts val="1200"/>
              </a:spcBef>
              <a:buClrTx/>
              <a:buSzTx/>
              <a:buFontTx/>
              <a:buNone/>
            </a:pPr>
            <a:r>
              <a:rPr lang="pl-PL" sz="2000" i="1" dirty="0"/>
              <a:t>Leksykon drewnianej architektury sakralnej województwa </a:t>
            </a:r>
            <a:r>
              <a:rPr lang="pl-PL" sz="2000" i="1" dirty="0" smtClean="0"/>
              <a:t>podkarpackiego</a:t>
            </a:r>
            <a:endParaRPr lang="pl-PL" sz="2000" dirty="0" smtClean="0"/>
          </a:p>
          <a:p>
            <a:pPr algn="ctr" eaLnBrk="1" hangingPunct="1">
              <a:lnSpc>
                <a:spcPct val="110000"/>
              </a:lnSpc>
              <a:spcBef>
                <a:spcPts val="1200"/>
              </a:spcBef>
              <a:buClrTx/>
              <a:buSzTx/>
              <a:buFontTx/>
              <a:buNone/>
            </a:pPr>
            <a:r>
              <a:rPr lang="pl-PL" sz="2000" dirty="0" smtClean="0">
                <a:solidFill>
                  <a:schemeClr val="bg1">
                    <a:lumMod val="50000"/>
                  </a:schemeClr>
                </a:solidFill>
              </a:rPr>
              <a:t>tekst </a:t>
            </a:r>
            <a:r>
              <a:rPr lang="pl-PL" sz="2000" dirty="0">
                <a:solidFill>
                  <a:schemeClr val="bg1">
                    <a:lumMod val="50000"/>
                  </a:schemeClr>
                </a:solidFill>
              </a:rPr>
              <a:t>i red. Krzysztof </a:t>
            </a:r>
            <a:r>
              <a:rPr lang="pl-PL" sz="2000" dirty="0" smtClean="0">
                <a:solidFill>
                  <a:schemeClr val="bg1">
                    <a:lumMod val="50000"/>
                  </a:schemeClr>
                </a:solidFill>
              </a:rPr>
              <a:t>Zieliński </a:t>
            </a:r>
          </a:p>
          <a:p>
            <a:pPr algn="ctr" eaLnBrk="1" hangingPunct="1">
              <a:lnSpc>
                <a:spcPct val="110000"/>
              </a:lnSpc>
              <a:spcBef>
                <a:spcPts val="1200"/>
              </a:spcBef>
              <a:buClrTx/>
              <a:buSzTx/>
              <a:buFontTx/>
              <a:buNone/>
            </a:pPr>
            <a:r>
              <a:rPr lang="pl-PL" sz="2000" b="1" dirty="0" smtClean="0">
                <a:solidFill>
                  <a:srgbClr val="005DA2"/>
                </a:solidFill>
              </a:rPr>
              <a:t>Stowarzyszenie </a:t>
            </a:r>
            <a:r>
              <a:rPr lang="pl-PL" sz="2000" b="1" dirty="0">
                <a:solidFill>
                  <a:srgbClr val="005DA2"/>
                </a:solidFill>
              </a:rPr>
              <a:t>na Rzecz Rozwoju </a:t>
            </a:r>
            <a:r>
              <a:rPr lang="pl-PL" sz="2000" b="1" dirty="0" smtClean="0">
                <a:solidFill>
                  <a:srgbClr val="005DA2"/>
                </a:solidFill>
              </a:rPr>
              <a:t/>
            </a:r>
            <a:br>
              <a:rPr lang="pl-PL" sz="2000" b="1" dirty="0" smtClean="0">
                <a:solidFill>
                  <a:srgbClr val="005DA2"/>
                </a:solidFill>
              </a:rPr>
            </a:br>
            <a:r>
              <a:rPr lang="pl-PL" sz="2000" b="1" dirty="0" smtClean="0">
                <a:solidFill>
                  <a:srgbClr val="005DA2"/>
                </a:solidFill>
              </a:rPr>
              <a:t>i </a:t>
            </a:r>
            <a:r>
              <a:rPr lang="pl-PL" sz="2000" b="1" dirty="0">
                <a:solidFill>
                  <a:srgbClr val="005DA2"/>
                </a:solidFill>
              </a:rPr>
              <a:t>Promocji Podkarpacia </a:t>
            </a:r>
            <a:r>
              <a:rPr lang="pl-PL" sz="2000" b="1" dirty="0" smtClean="0">
                <a:solidFill>
                  <a:srgbClr val="005DA2"/>
                </a:solidFill>
              </a:rPr>
              <a:t/>
            </a:r>
            <a:br>
              <a:rPr lang="pl-PL" sz="2000" b="1" dirty="0" smtClean="0">
                <a:solidFill>
                  <a:srgbClr val="005DA2"/>
                </a:solidFill>
              </a:rPr>
            </a:br>
            <a:r>
              <a:rPr lang="pl-PL" sz="2000" b="1" dirty="0" smtClean="0">
                <a:solidFill>
                  <a:srgbClr val="005DA2"/>
                </a:solidFill>
              </a:rPr>
              <a:t>PRO CARPATHIA</a:t>
            </a:r>
            <a:r>
              <a:rPr lang="pl-PL" sz="2000" dirty="0" smtClean="0"/>
              <a:t> </a:t>
            </a:r>
          </a:p>
          <a:p>
            <a:pPr algn="ctr" eaLnBrk="1" hangingPunct="1">
              <a:lnSpc>
                <a:spcPct val="110000"/>
              </a:lnSpc>
              <a:spcBef>
                <a:spcPts val="1200"/>
              </a:spcBef>
              <a:buClrTx/>
              <a:buSzTx/>
              <a:buFontTx/>
              <a:buNone/>
            </a:pPr>
            <a:r>
              <a:rPr lang="pl-PL" sz="2000" dirty="0" smtClean="0"/>
              <a:t>Rzeszów 2015</a:t>
            </a:r>
            <a:r>
              <a:rPr lang="pl-PL" altLang="pl-PL" sz="2000" dirty="0" smtClean="0"/>
              <a:t> </a:t>
            </a:r>
            <a:endParaRPr lang="pl-PL" altLang="pl-PL" sz="2000" dirty="0"/>
          </a:p>
        </p:txBody>
      </p:sp>
      <p:sp>
        <p:nvSpPr>
          <p:cNvPr id="10" name="Prostokąt 9"/>
          <p:cNvSpPr/>
          <p:nvPr/>
        </p:nvSpPr>
        <p:spPr>
          <a:xfrm>
            <a:off x="0" y="32657"/>
            <a:ext cx="914400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500" b="1" dirty="0" smtClean="0">
                <a:ln w="3175" cmpd="sng">
                  <a:noFill/>
                  <a:prstDash val="solid"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XXIV  </a:t>
            </a:r>
            <a:r>
              <a:rPr lang="pl-PL" altLang="pl-PL" sz="1500" b="1" dirty="0" smtClean="0">
                <a:ln w="3175" cmpd="sng">
                  <a:noFill/>
                  <a:prstDash val="solid"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OGÓLNOPOLSKI PRZEGLĄD KSIĄŻKI KRAJOZNAWCZEJ I TURYSTYCZNEJ  ∙  POZNAŃ 2015</a:t>
            </a:r>
            <a:endParaRPr lang="pl-PL" sz="1500" b="1" dirty="0">
              <a:ln w="3175" cmpd="sng">
                <a:noFill/>
                <a:prstDash val="solid"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8434" name="Picture 2" descr="K:\Przeglądy KKiT\Przegląd 2015\OKŁADKI\MONOGRAFIE II miejsc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91755"/>
            <a:ext cx="3312368" cy="4622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2439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0" y="476672"/>
            <a:ext cx="9144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pl-PL" altLang="pl-PL" sz="4000" b="1" cap="all" dirty="0" smtClean="0">
                <a:ln w="9000" cmpd="sng">
                  <a:noFill/>
                  <a:prstDash val="solid"/>
                </a:ln>
                <a:solidFill>
                  <a:srgbClr val="234F77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</a:rPr>
              <a:t>III </a:t>
            </a:r>
            <a:r>
              <a:rPr lang="pl-PL" altLang="pl-PL" sz="4000" b="1" cap="all" dirty="0">
                <a:ln w="9000" cmpd="sng">
                  <a:noFill/>
                  <a:prstDash val="solid"/>
                </a:ln>
                <a:solidFill>
                  <a:srgbClr val="234F77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</a:rPr>
              <a:t>MIEJSCE </a:t>
            </a:r>
          </a:p>
          <a:p>
            <a:pPr algn="ctr">
              <a:lnSpc>
                <a:spcPct val="150000"/>
              </a:lnSpc>
              <a:defRPr/>
            </a:pPr>
            <a:r>
              <a:rPr lang="pl-PL" altLang="pl-PL" sz="1600" b="1" cap="all" dirty="0">
                <a:ln w="9000" cmpd="sng">
                  <a:noFill/>
                  <a:prstDash val="solid"/>
                </a:ln>
                <a:solidFill>
                  <a:srgbClr val="234F77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</a:rPr>
              <a:t>W KATEGORII </a:t>
            </a:r>
            <a:r>
              <a:rPr lang="pl-PL" altLang="pl-PL" sz="1600" b="1" cap="all" dirty="0" smtClean="0">
                <a:ln w="9000" cmpd="sng">
                  <a:noFill/>
                  <a:prstDash val="solid"/>
                </a:ln>
                <a:solidFill>
                  <a:srgbClr val="234F77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</a:rPr>
              <a:t>MONOGRAFIE I INNE OPRACOWANIA KRAJOZNAWCZE</a:t>
            </a:r>
            <a:endParaRPr lang="pl-PL" sz="1600" b="1" cap="all" dirty="0">
              <a:ln w="9000" cmpd="sng">
                <a:noFill/>
                <a:prstDash val="solid"/>
              </a:ln>
              <a:solidFill>
                <a:srgbClr val="234F77"/>
              </a:solidFill>
              <a:effectLst>
                <a:reflection blurRad="12700" stA="28000" endPos="45000" dist="1000" dir="5400000" sy="-100000" algn="bl" rotWithShape="0"/>
              </a:effectLst>
              <a:latin typeface="Calibri" panose="020F0502020204030204" pitchFamily="34" charset="0"/>
            </a:endParaRPr>
          </a:p>
        </p:txBody>
      </p:sp>
      <p:sp>
        <p:nvSpPr>
          <p:cNvPr id="17411" name="Prostokąt 1"/>
          <p:cNvSpPr>
            <a:spLocks noChangeArrowheads="1"/>
          </p:cNvSpPr>
          <p:nvPr/>
        </p:nvSpPr>
        <p:spPr bwMode="auto">
          <a:xfrm>
            <a:off x="827584" y="3284984"/>
            <a:ext cx="432048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7F8FA9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ts val="1200"/>
              </a:spcBef>
              <a:buClrTx/>
              <a:buSzTx/>
              <a:buFontTx/>
              <a:buNone/>
            </a:pPr>
            <a:r>
              <a:rPr lang="pl-PL" sz="2000" i="1" dirty="0"/>
              <a:t>Słowniczek gwary ludowej </a:t>
            </a:r>
            <a:r>
              <a:rPr lang="pl-PL" sz="2000" i="1" dirty="0" smtClean="0"/>
              <a:t/>
            </a:r>
            <a:br>
              <a:rPr lang="pl-PL" sz="2000" i="1" dirty="0" smtClean="0"/>
            </a:br>
            <a:r>
              <a:rPr lang="pl-PL" sz="2000" i="1" dirty="0" smtClean="0"/>
              <a:t>z </a:t>
            </a:r>
            <a:r>
              <a:rPr lang="pl-PL" sz="2000" i="1" dirty="0"/>
              <a:t>okolic </a:t>
            </a:r>
            <a:r>
              <a:rPr lang="pl-PL" sz="2000" i="1" dirty="0" smtClean="0"/>
              <a:t>Łącka</a:t>
            </a:r>
            <a:endParaRPr lang="pl-PL" sz="2000" dirty="0" smtClean="0"/>
          </a:p>
          <a:p>
            <a:pPr algn="ctr" eaLnBrk="1" hangingPunct="1">
              <a:lnSpc>
                <a:spcPct val="110000"/>
              </a:lnSpc>
              <a:spcBef>
                <a:spcPts val="1200"/>
              </a:spcBef>
              <a:buClrTx/>
              <a:buSzTx/>
              <a:buFontTx/>
              <a:buNone/>
            </a:pPr>
            <a:r>
              <a:rPr lang="pl-PL" sz="2000" dirty="0" smtClean="0">
                <a:solidFill>
                  <a:schemeClr val="bg1">
                    <a:lumMod val="50000"/>
                  </a:schemeClr>
                </a:solidFill>
              </a:rPr>
              <a:t>Andrzej Urbaniec</a:t>
            </a:r>
            <a:r>
              <a:rPr lang="pl-PL" sz="2000" dirty="0" smtClean="0"/>
              <a:t> </a:t>
            </a:r>
          </a:p>
          <a:p>
            <a:pPr algn="ctr" eaLnBrk="1" hangingPunct="1">
              <a:lnSpc>
                <a:spcPct val="110000"/>
              </a:lnSpc>
              <a:spcBef>
                <a:spcPts val="1200"/>
              </a:spcBef>
              <a:buClrTx/>
              <a:buSzTx/>
              <a:buFontTx/>
              <a:buNone/>
            </a:pPr>
            <a:r>
              <a:rPr lang="pl-PL" sz="2000" b="1" dirty="0" smtClean="0">
                <a:solidFill>
                  <a:srgbClr val="005DA2"/>
                </a:solidFill>
              </a:rPr>
              <a:t>Towarzystwo </a:t>
            </a:r>
            <a:r>
              <a:rPr lang="pl-PL" sz="2000" b="1" dirty="0">
                <a:solidFill>
                  <a:srgbClr val="005DA2"/>
                </a:solidFill>
              </a:rPr>
              <a:t>Miłośników Ziemi </a:t>
            </a:r>
            <a:r>
              <a:rPr lang="pl-PL" sz="2000" b="1" dirty="0" smtClean="0">
                <a:solidFill>
                  <a:srgbClr val="005DA2"/>
                </a:solidFill>
              </a:rPr>
              <a:t>Łąckiej</a:t>
            </a:r>
            <a:r>
              <a:rPr lang="pl-PL" sz="2000" dirty="0" smtClean="0"/>
              <a:t> </a:t>
            </a:r>
          </a:p>
          <a:p>
            <a:pPr algn="ctr" eaLnBrk="1" hangingPunct="1">
              <a:lnSpc>
                <a:spcPct val="110000"/>
              </a:lnSpc>
              <a:spcBef>
                <a:spcPts val="1200"/>
              </a:spcBef>
              <a:buClrTx/>
              <a:buSzTx/>
              <a:buFontTx/>
              <a:buNone/>
            </a:pPr>
            <a:r>
              <a:rPr lang="pl-PL" sz="2000" dirty="0" smtClean="0"/>
              <a:t>Nowy </a:t>
            </a:r>
            <a:r>
              <a:rPr lang="pl-PL" sz="2000" dirty="0"/>
              <a:t>Sącz </a:t>
            </a:r>
            <a:r>
              <a:rPr lang="pl-PL" sz="2000" dirty="0" smtClean="0"/>
              <a:t>2014</a:t>
            </a:r>
            <a:endParaRPr lang="pl-PL" altLang="pl-PL" sz="2000" dirty="0"/>
          </a:p>
        </p:txBody>
      </p:sp>
      <p:sp>
        <p:nvSpPr>
          <p:cNvPr id="10" name="Prostokąt 9"/>
          <p:cNvSpPr/>
          <p:nvPr/>
        </p:nvSpPr>
        <p:spPr>
          <a:xfrm>
            <a:off x="0" y="32657"/>
            <a:ext cx="914400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500" b="1" dirty="0" smtClean="0">
                <a:ln w="3175" cmpd="sng">
                  <a:noFill/>
                  <a:prstDash val="solid"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XXIV  </a:t>
            </a:r>
            <a:r>
              <a:rPr lang="pl-PL" altLang="pl-PL" sz="1500" b="1" dirty="0" smtClean="0">
                <a:ln w="3175" cmpd="sng">
                  <a:noFill/>
                  <a:prstDash val="solid"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OGÓLNOPOLSKI PRZEGLĄD KSIĄŻKI KRAJOZNAWCZEJ I TURYSTYCZNEJ  ∙  POZNAŃ 2015</a:t>
            </a:r>
            <a:endParaRPr lang="pl-PL" sz="1500" b="1" dirty="0">
              <a:ln w="3175" cmpd="sng">
                <a:noFill/>
                <a:prstDash val="solid"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9458" name="Picture 2" descr="K:\Przeglądy KKiT\Przegląd 2015\OKŁADKI\MONOGRAFIE III miejsc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276872"/>
            <a:ext cx="2626625" cy="37275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063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0" y="476672"/>
            <a:ext cx="9144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pl-PL" altLang="pl-PL" sz="4000" b="1" cap="all" dirty="0" smtClean="0">
                <a:ln w="9000" cmpd="sng">
                  <a:noFill/>
                  <a:prstDash val="solid"/>
                </a:ln>
                <a:solidFill>
                  <a:srgbClr val="234F77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</a:rPr>
              <a:t>I </a:t>
            </a:r>
            <a:r>
              <a:rPr lang="pl-PL" altLang="pl-PL" sz="4000" b="1" cap="all" dirty="0">
                <a:ln w="9000" cmpd="sng">
                  <a:noFill/>
                  <a:prstDash val="solid"/>
                </a:ln>
                <a:solidFill>
                  <a:srgbClr val="234F77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</a:rPr>
              <a:t>MIEJSCE </a:t>
            </a:r>
          </a:p>
          <a:p>
            <a:pPr algn="ctr">
              <a:lnSpc>
                <a:spcPct val="150000"/>
              </a:lnSpc>
              <a:defRPr/>
            </a:pPr>
            <a:r>
              <a:rPr lang="pl-PL" altLang="pl-PL" sz="1600" b="1" cap="all" dirty="0">
                <a:ln w="9000" cmpd="sng">
                  <a:noFill/>
                  <a:prstDash val="solid"/>
                </a:ln>
                <a:solidFill>
                  <a:srgbClr val="234F77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</a:rPr>
              <a:t>W KATEGORII </a:t>
            </a:r>
            <a:r>
              <a:rPr lang="pl-PL" altLang="pl-PL" sz="1600" b="1" cap="all" dirty="0" smtClean="0">
                <a:ln w="9000" cmpd="sng">
                  <a:noFill/>
                  <a:prstDash val="solid"/>
                </a:ln>
                <a:solidFill>
                  <a:srgbClr val="234F77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</a:rPr>
              <a:t>MAPY I ATLASY</a:t>
            </a:r>
            <a:endParaRPr lang="pl-PL" sz="1600" b="1" cap="all" dirty="0">
              <a:ln w="9000" cmpd="sng">
                <a:noFill/>
                <a:prstDash val="solid"/>
              </a:ln>
              <a:solidFill>
                <a:srgbClr val="234F77"/>
              </a:solidFill>
              <a:effectLst>
                <a:reflection blurRad="12700" stA="28000" endPos="45000" dist="1000" dir="5400000" sy="-100000" algn="bl" rotWithShape="0"/>
              </a:effectLst>
              <a:latin typeface="Calibri" panose="020F0502020204030204" pitchFamily="34" charset="0"/>
            </a:endParaRPr>
          </a:p>
        </p:txBody>
      </p:sp>
      <p:sp>
        <p:nvSpPr>
          <p:cNvPr id="17411" name="Prostokąt 1"/>
          <p:cNvSpPr>
            <a:spLocks noChangeArrowheads="1"/>
          </p:cNvSpPr>
          <p:nvPr/>
        </p:nvSpPr>
        <p:spPr bwMode="auto">
          <a:xfrm>
            <a:off x="703851" y="1714372"/>
            <a:ext cx="4996747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7F8FA9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ts val="1000"/>
              </a:spcBef>
              <a:buNone/>
            </a:pPr>
            <a:r>
              <a:rPr lang="pl-PL" sz="1600" dirty="0"/>
              <a:t>Seria 8 map: </a:t>
            </a:r>
            <a:endParaRPr lang="pl-PL" sz="1600" dirty="0" smtClean="0"/>
          </a:p>
          <a:p>
            <a:pPr>
              <a:spcBef>
                <a:spcPts val="1000"/>
              </a:spcBef>
              <a:buNone/>
            </a:pPr>
            <a:r>
              <a:rPr lang="pl-PL" sz="1900" i="1" dirty="0" smtClean="0"/>
              <a:t>Mapy </a:t>
            </a:r>
            <a:r>
              <a:rPr lang="pl-PL" sz="1900" i="1" dirty="0"/>
              <a:t>parków krajobrazowych </a:t>
            </a:r>
            <a:r>
              <a:rPr lang="pl-PL" sz="1900" i="1" dirty="0" smtClean="0"/>
              <a:t/>
            </a:r>
            <a:br>
              <a:rPr lang="pl-PL" sz="1900" i="1" dirty="0" smtClean="0"/>
            </a:br>
            <a:r>
              <a:rPr lang="pl-PL" sz="1900" i="1" dirty="0" smtClean="0"/>
              <a:t>województwa kujawsko-pomorskiego</a:t>
            </a:r>
            <a:endParaRPr lang="pl-PL" sz="1900" dirty="0" smtClean="0"/>
          </a:p>
          <a:p>
            <a:pPr>
              <a:spcBef>
                <a:spcPts val="1000"/>
              </a:spcBef>
              <a:buNone/>
            </a:pPr>
            <a:r>
              <a:rPr lang="pl-PL" sz="1900" b="1" dirty="0" smtClean="0">
                <a:solidFill>
                  <a:srgbClr val="005DA2"/>
                </a:solidFill>
              </a:rPr>
              <a:t>Urząd </a:t>
            </a:r>
            <a:r>
              <a:rPr lang="pl-PL" sz="1900" b="1" dirty="0">
                <a:solidFill>
                  <a:srgbClr val="005DA2"/>
                </a:solidFill>
              </a:rPr>
              <a:t>Marszałkowski Województwa </a:t>
            </a:r>
            <a:r>
              <a:rPr lang="pl-PL" sz="1900" b="1" dirty="0" smtClean="0">
                <a:solidFill>
                  <a:srgbClr val="005DA2"/>
                </a:solidFill>
              </a:rPr>
              <a:t/>
            </a:r>
            <a:br>
              <a:rPr lang="pl-PL" sz="1900" b="1" dirty="0" smtClean="0">
                <a:solidFill>
                  <a:srgbClr val="005DA2"/>
                </a:solidFill>
              </a:rPr>
            </a:br>
            <a:r>
              <a:rPr lang="pl-PL" sz="1900" b="1" dirty="0" smtClean="0">
                <a:solidFill>
                  <a:srgbClr val="005DA2"/>
                </a:solidFill>
              </a:rPr>
              <a:t>Kujawsko-Pomorskiego</a:t>
            </a:r>
            <a:r>
              <a:rPr lang="pl-PL" sz="1900" dirty="0" smtClean="0"/>
              <a:t> </a:t>
            </a:r>
          </a:p>
          <a:p>
            <a:pPr>
              <a:spcBef>
                <a:spcPts val="1000"/>
              </a:spcBef>
              <a:buNone/>
            </a:pPr>
            <a:r>
              <a:rPr lang="pl-PL" sz="1900" dirty="0" smtClean="0"/>
              <a:t>Toruń 2014 </a:t>
            </a:r>
          </a:p>
          <a:p>
            <a:pPr>
              <a:spcBef>
                <a:spcPts val="1000"/>
              </a:spcBef>
              <a:buNone/>
            </a:pPr>
            <a:endParaRPr lang="pl-PL" sz="500" dirty="0" smtClean="0"/>
          </a:p>
          <a:p>
            <a:pPr lvl="0">
              <a:spcBef>
                <a:spcPts val="400"/>
              </a:spcBef>
            </a:pPr>
            <a:r>
              <a:rPr lang="pl-PL" sz="1400" i="1" dirty="0" smtClean="0"/>
              <a:t>  Brodnicki </a:t>
            </a:r>
            <a:r>
              <a:rPr lang="pl-PL" sz="1400" i="1" dirty="0"/>
              <a:t>Park </a:t>
            </a:r>
            <a:r>
              <a:rPr lang="pl-PL" sz="1400" i="1" dirty="0" smtClean="0"/>
              <a:t>Krajobrazowy </a:t>
            </a:r>
          </a:p>
          <a:p>
            <a:pPr lvl="0">
              <a:spcBef>
                <a:spcPts val="400"/>
              </a:spcBef>
            </a:pPr>
            <a:r>
              <a:rPr lang="pl-PL" sz="1400" i="1" dirty="0" smtClean="0"/>
              <a:t>  Gostyńsko-Włocławski </a:t>
            </a:r>
            <a:r>
              <a:rPr lang="pl-PL" sz="1400" i="1" dirty="0"/>
              <a:t>Park </a:t>
            </a:r>
            <a:r>
              <a:rPr lang="pl-PL" sz="1400" i="1" dirty="0" smtClean="0"/>
              <a:t>Krajobrazowy </a:t>
            </a:r>
            <a:endParaRPr lang="pl-PL" sz="1400" dirty="0"/>
          </a:p>
          <a:p>
            <a:pPr lvl="0">
              <a:spcBef>
                <a:spcPts val="400"/>
              </a:spcBef>
            </a:pPr>
            <a:r>
              <a:rPr lang="pl-PL" sz="1400" i="1" dirty="0" smtClean="0"/>
              <a:t>  </a:t>
            </a:r>
            <a:r>
              <a:rPr lang="pl-PL" sz="1400" i="1" dirty="0" err="1" smtClean="0"/>
              <a:t>Górznieńsko</a:t>
            </a:r>
            <a:r>
              <a:rPr lang="pl-PL" sz="1400" i="1" dirty="0" smtClean="0"/>
              <a:t>-Lidzbarski </a:t>
            </a:r>
            <a:r>
              <a:rPr lang="pl-PL" sz="1400" i="1" dirty="0"/>
              <a:t>Park </a:t>
            </a:r>
            <a:r>
              <a:rPr lang="pl-PL" sz="1400" i="1" dirty="0" smtClean="0"/>
              <a:t>Krajobrazowy </a:t>
            </a:r>
            <a:endParaRPr lang="pl-PL" sz="1400" dirty="0"/>
          </a:p>
          <a:p>
            <a:pPr lvl="0">
              <a:spcBef>
                <a:spcPts val="400"/>
              </a:spcBef>
            </a:pPr>
            <a:r>
              <a:rPr lang="pl-PL" sz="1400" i="1" dirty="0" smtClean="0"/>
              <a:t>  Krajeński </a:t>
            </a:r>
            <a:r>
              <a:rPr lang="pl-PL" sz="1400" i="1" dirty="0"/>
              <a:t>Park </a:t>
            </a:r>
            <a:r>
              <a:rPr lang="pl-PL" sz="1400" i="1" dirty="0" smtClean="0"/>
              <a:t>Krajobrazowy</a:t>
            </a:r>
            <a:endParaRPr lang="pl-PL" sz="1400" dirty="0"/>
          </a:p>
          <a:p>
            <a:pPr lvl="0">
              <a:spcBef>
                <a:spcPts val="400"/>
              </a:spcBef>
            </a:pPr>
            <a:r>
              <a:rPr lang="pl-PL" sz="1400" i="1" dirty="0" smtClean="0"/>
              <a:t>  Nadgoplański </a:t>
            </a:r>
            <a:r>
              <a:rPr lang="pl-PL" sz="1400" i="1" dirty="0"/>
              <a:t>Park </a:t>
            </a:r>
            <a:r>
              <a:rPr lang="pl-PL" sz="1400" i="1" dirty="0" smtClean="0"/>
              <a:t>Tysiąclecia</a:t>
            </a:r>
            <a:endParaRPr lang="pl-PL" sz="1400" dirty="0"/>
          </a:p>
          <a:p>
            <a:pPr lvl="0">
              <a:spcBef>
                <a:spcPts val="400"/>
              </a:spcBef>
            </a:pPr>
            <a:r>
              <a:rPr lang="pl-PL" sz="1400" i="1" dirty="0" smtClean="0"/>
              <a:t>  Tucholski </a:t>
            </a:r>
            <a:r>
              <a:rPr lang="pl-PL" sz="1400" i="1" dirty="0"/>
              <a:t>Park </a:t>
            </a:r>
            <a:r>
              <a:rPr lang="pl-PL" sz="1400" i="1" dirty="0" smtClean="0"/>
              <a:t>Krajobrazowy</a:t>
            </a:r>
            <a:endParaRPr lang="pl-PL" sz="1400" dirty="0"/>
          </a:p>
          <a:p>
            <a:pPr lvl="0">
              <a:spcBef>
                <a:spcPts val="400"/>
              </a:spcBef>
            </a:pPr>
            <a:r>
              <a:rPr lang="pl-PL" sz="1400" i="1" dirty="0" smtClean="0"/>
              <a:t>  </a:t>
            </a:r>
            <a:r>
              <a:rPr lang="pl-PL" sz="1400" i="1" dirty="0" err="1" smtClean="0"/>
              <a:t>Wdecki</a:t>
            </a:r>
            <a:r>
              <a:rPr lang="pl-PL" sz="1400" i="1" dirty="0" smtClean="0"/>
              <a:t> </a:t>
            </a:r>
            <a:r>
              <a:rPr lang="pl-PL" sz="1400" i="1" dirty="0"/>
              <a:t>Park </a:t>
            </a:r>
            <a:r>
              <a:rPr lang="pl-PL" sz="1400" i="1" dirty="0" smtClean="0"/>
              <a:t>Krajobrazowy</a:t>
            </a:r>
            <a:endParaRPr lang="pl-PL" sz="1400" dirty="0"/>
          </a:p>
          <a:p>
            <a:pPr lvl="0">
              <a:spcBef>
                <a:spcPts val="400"/>
              </a:spcBef>
            </a:pPr>
            <a:r>
              <a:rPr lang="pl-PL" sz="1400" i="1" dirty="0" smtClean="0"/>
              <a:t>  Zespół </a:t>
            </a:r>
            <a:r>
              <a:rPr lang="pl-PL" sz="1400" i="1" dirty="0"/>
              <a:t>Parków Krajobrazowych Chełmińskiego i </a:t>
            </a:r>
            <a:r>
              <a:rPr lang="pl-PL" sz="1400" i="1" dirty="0" smtClean="0"/>
              <a:t>Nadwiślańskiego</a:t>
            </a:r>
            <a:endParaRPr lang="pl-PL" sz="1400" dirty="0"/>
          </a:p>
        </p:txBody>
      </p:sp>
      <p:sp>
        <p:nvSpPr>
          <p:cNvPr id="10" name="Prostokąt 9"/>
          <p:cNvSpPr/>
          <p:nvPr/>
        </p:nvSpPr>
        <p:spPr>
          <a:xfrm>
            <a:off x="0" y="32657"/>
            <a:ext cx="914400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500" b="1" dirty="0" smtClean="0">
                <a:ln w="3175" cmpd="sng">
                  <a:noFill/>
                  <a:prstDash val="solid"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XXIV  </a:t>
            </a:r>
            <a:r>
              <a:rPr lang="pl-PL" altLang="pl-PL" sz="1500" b="1" dirty="0" smtClean="0">
                <a:ln w="3175" cmpd="sng">
                  <a:noFill/>
                  <a:prstDash val="solid"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OGÓLNOPOLSKI PRZEGLĄD KSIĄŻKI KRAJOZNAWCZEJ I TURYSTYCZNEJ  ∙  POZNAŃ 2015</a:t>
            </a:r>
            <a:endParaRPr lang="pl-PL" sz="1500" b="1" dirty="0">
              <a:ln w="3175" cmpd="sng">
                <a:noFill/>
                <a:prstDash val="solid"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0498" name="Picture 18" descr="K:\Przeglądy KKiT\Przegląd 2015\OKŁADKI\MAPY I miejsce (7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3179" y="692696"/>
            <a:ext cx="2117041" cy="4176464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2" name="Picture 22" descr="K:\Przeglądy KKiT\Przegląd 2015\OKŁADKI\MAPY I miejsce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509" y="1052736"/>
            <a:ext cx="2140048" cy="4220891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9" name="Picture 19" descr="K:\Przeglądy KKiT\Przegląd 2015\OKŁADKI\MAPY I miejsce (8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651" y="1340768"/>
            <a:ext cx="2142673" cy="4224058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7" name="Picture 17" descr="K:\Przeglądy KKiT\Przegląd 2015\OKŁADKI\MAPY I miejsce (6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8578" y="1581199"/>
            <a:ext cx="2117192" cy="4176466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6" name="Picture 16" descr="K:\Przeglądy KKiT\Przegląd 2015\OKŁADKI\MAPY I miejsce (5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861667"/>
            <a:ext cx="2103214" cy="4159621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5" name="Picture 15" descr="K:\Przeglądy KKiT\Przegląd 2015\OKŁADKI\MAPY I miejsce (4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597" y="2179186"/>
            <a:ext cx="2090416" cy="4032449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4" name="Picture 14" descr="K:\Przeglądy KKiT\Przegląd 2015\OKŁADKI\MAPY I miejsce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420888"/>
            <a:ext cx="2036490" cy="4096741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3" name="Picture 13" descr="K:\Przeglądy KKiT\Przegląd 2015\OKŁADKI\MAPY I miejsce (2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593" y="2780928"/>
            <a:ext cx="2030106" cy="4005064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3140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755576" y="476672"/>
            <a:ext cx="838842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pl-PL" altLang="pl-PL" sz="4000" b="1" cap="all" dirty="0" err="1" smtClean="0">
                <a:ln w="9000" cmpd="sng">
                  <a:noFill/>
                  <a:prstDash val="solid"/>
                </a:ln>
                <a:solidFill>
                  <a:srgbClr val="234F77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</a:rPr>
              <a:t>iI</a:t>
            </a:r>
            <a:r>
              <a:rPr lang="pl-PL" altLang="pl-PL" sz="4000" b="1" cap="all" dirty="0" smtClean="0">
                <a:ln w="9000" cmpd="sng">
                  <a:noFill/>
                  <a:prstDash val="solid"/>
                </a:ln>
                <a:solidFill>
                  <a:srgbClr val="234F77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</a:rPr>
              <a:t> </a:t>
            </a:r>
            <a:r>
              <a:rPr lang="pl-PL" altLang="pl-PL" sz="4000" b="1" cap="all" dirty="0">
                <a:ln w="9000" cmpd="sng">
                  <a:noFill/>
                  <a:prstDash val="solid"/>
                </a:ln>
                <a:solidFill>
                  <a:srgbClr val="234F77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</a:rPr>
              <a:t>MIEJSCE </a:t>
            </a:r>
          </a:p>
          <a:p>
            <a:pPr algn="ctr">
              <a:lnSpc>
                <a:spcPct val="150000"/>
              </a:lnSpc>
              <a:defRPr/>
            </a:pPr>
            <a:r>
              <a:rPr lang="pl-PL" altLang="pl-PL" sz="1600" b="1" cap="all" dirty="0">
                <a:ln w="9000" cmpd="sng">
                  <a:noFill/>
                  <a:prstDash val="solid"/>
                </a:ln>
                <a:solidFill>
                  <a:srgbClr val="234F77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</a:rPr>
              <a:t>W KATEGORII </a:t>
            </a:r>
            <a:r>
              <a:rPr lang="pl-PL" altLang="pl-PL" sz="1600" b="1" cap="all" dirty="0" smtClean="0">
                <a:ln w="9000" cmpd="sng">
                  <a:noFill/>
                  <a:prstDash val="solid"/>
                </a:ln>
                <a:solidFill>
                  <a:srgbClr val="234F77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</a:rPr>
              <a:t>MAPY I ATLASY</a:t>
            </a:r>
            <a:endParaRPr lang="pl-PL" sz="1600" b="1" cap="all" dirty="0">
              <a:ln w="9000" cmpd="sng">
                <a:noFill/>
                <a:prstDash val="solid"/>
              </a:ln>
              <a:solidFill>
                <a:srgbClr val="234F77"/>
              </a:solidFill>
              <a:effectLst>
                <a:reflection blurRad="12700" stA="28000" endPos="45000" dist="1000" dir="5400000" sy="-100000" algn="bl" rotWithShape="0"/>
              </a:effectLst>
              <a:latin typeface="Calibri" panose="020F0502020204030204" pitchFamily="34" charset="0"/>
            </a:endParaRPr>
          </a:p>
        </p:txBody>
      </p:sp>
      <p:sp>
        <p:nvSpPr>
          <p:cNvPr id="17411" name="Prostokąt 1"/>
          <p:cNvSpPr>
            <a:spLocks noChangeArrowheads="1"/>
          </p:cNvSpPr>
          <p:nvPr/>
        </p:nvSpPr>
        <p:spPr bwMode="auto">
          <a:xfrm>
            <a:off x="3347864" y="3645024"/>
            <a:ext cx="504056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7F8FA9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ts val="1200"/>
              </a:spcBef>
              <a:buClrTx/>
              <a:buSzTx/>
              <a:buNone/>
            </a:pPr>
            <a:r>
              <a:rPr lang="pl-PL" sz="2000" i="1" dirty="0"/>
              <a:t>Kraina rowerowa i inne szlaki turystyczne: Kazimierz Dolny – Nałęczów – </a:t>
            </a:r>
            <a:r>
              <a:rPr lang="pl-PL" sz="2000" i="1" dirty="0" smtClean="0"/>
              <a:t>Puławy</a:t>
            </a:r>
          </a:p>
          <a:p>
            <a:pPr algn="ctr" eaLnBrk="1" hangingPunct="1">
              <a:lnSpc>
                <a:spcPct val="110000"/>
              </a:lnSpc>
              <a:spcBef>
                <a:spcPts val="1200"/>
              </a:spcBef>
              <a:buClrTx/>
              <a:buSzTx/>
              <a:buNone/>
            </a:pPr>
            <a:r>
              <a:rPr lang="pl-PL" sz="2000" b="1" dirty="0" smtClean="0">
                <a:solidFill>
                  <a:srgbClr val="005DA2"/>
                </a:solidFill>
              </a:rPr>
              <a:t>Wydawnictwo Kartpol</a:t>
            </a:r>
            <a:r>
              <a:rPr lang="pl-PL" sz="2000" dirty="0" smtClean="0"/>
              <a:t> </a:t>
            </a:r>
          </a:p>
          <a:p>
            <a:pPr algn="ctr" eaLnBrk="1" hangingPunct="1">
              <a:lnSpc>
                <a:spcPct val="110000"/>
              </a:lnSpc>
              <a:spcBef>
                <a:spcPts val="1200"/>
              </a:spcBef>
              <a:buClrTx/>
              <a:buSzTx/>
              <a:buNone/>
            </a:pPr>
            <a:r>
              <a:rPr lang="pl-PL" sz="2000" dirty="0" smtClean="0"/>
              <a:t>Lublin 2014</a:t>
            </a:r>
            <a:endParaRPr lang="pl-PL" sz="2000" dirty="0"/>
          </a:p>
        </p:txBody>
      </p:sp>
      <p:sp>
        <p:nvSpPr>
          <p:cNvPr id="10" name="Prostokąt 9"/>
          <p:cNvSpPr/>
          <p:nvPr/>
        </p:nvSpPr>
        <p:spPr>
          <a:xfrm>
            <a:off x="0" y="32657"/>
            <a:ext cx="914400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500" b="1" dirty="0" smtClean="0">
                <a:ln w="3175" cmpd="sng">
                  <a:noFill/>
                  <a:prstDash val="solid"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XXIV  </a:t>
            </a:r>
            <a:r>
              <a:rPr lang="pl-PL" altLang="pl-PL" sz="1500" b="1" dirty="0" smtClean="0">
                <a:ln w="3175" cmpd="sng">
                  <a:noFill/>
                  <a:prstDash val="solid"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OGÓLNOPOLSKI PRZEGLĄD KSIĄŻKI KRAJOZNAWCZEJ I TURYSTYCZNEJ  ∙  POZNAŃ 2015</a:t>
            </a:r>
            <a:endParaRPr lang="pl-PL" sz="1500" b="1" dirty="0">
              <a:ln w="3175" cmpd="sng">
                <a:noFill/>
                <a:prstDash val="solid"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Picture 20" descr="K:\Przeglądy KKiT\Przegląd 2015\OKŁADKI\MAPY II miejsc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816" y="1828154"/>
            <a:ext cx="2332032" cy="428190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2523140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0" y="476672"/>
            <a:ext cx="831641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pl-PL" altLang="pl-PL" sz="4000" b="1" cap="all" dirty="0" smtClean="0">
                <a:ln w="9000" cmpd="sng">
                  <a:noFill/>
                  <a:prstDash val="solid"/>
                </a:ln>
                <a:solidFill>
                  <a:srgbClr val="234F77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</a:rPr>
              <a:t>Iii </a:t>
            </a:r>
            <a:r>
              <a:rPr lang="pl-PL" altLang="pl-PL" sz="4000" b="1" cap="all" dirty="0">
                <a:ln w="9000" cmpd="sng">
                  <a:noFill/>
                  <a:prstDash val="solid"/>
                </a:ln>
                <a:solidFill>
                  <a:srgbClr val="234F77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</a:rPr>
              <a:t>MIEJSCE </a:t>
            </a:r>
          </a:p>
          <a:p>
            <a:pPr algn="ctr">
              <a:lnSpc>
                <a:spcPct val="150000"/>
              </a:lnSpc>
              <a:defRPr/>
            </a:pPr>
            <a:r>
              <a:rPr lang="pl-PL" altLang="pl-PL" sz="1600" b="1" cap="all" dirty="0">
                <a:ln w="9000" cmpd="sng">
                  <a:noFill/>
                  <a:prstDash val="solid"/>
                </a:ln>
                <a:solidFill>
                  <a:srgbClr val="234F77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</a:rPr>
              <a:t>W KATEGORII </a:t>
            </a:r>
            <a:r>
              <a:rPr lang="pl-PL" altLang="pl-PL" sz="1600" b="1" cap="all" dirty="0" smtClean="0">
                <a:ln w="9000" cmpd="sng">
                  <a:noFill/>
                  <a:prstDash val="solid"/>
                </a:ln>
                <a:solidFill>
                  <a:srgbClr val="234F77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</a:rPr>
              <a:t>MAPY I ATLASY</a:t>
            </a:r>
            <a:endParaRPr lang="pl-PL" sz="1600" b="1" cap="all" dirty="0">
              <a:ln w="9000" cmpd="sng">
                <a:noFill/>
                <a:prstDash val="solid"/>
              </a:ln>
              <a:solidFill>
                <a:srgbClr val="234F77"/>
              </a:solidFill>
              <a:effectLst>
                <a:reflection blurRad="12700" stA="28000" endPos="45000" dist="1000" dir="5400000" sy="-100000" algn="bl" rotWithShape="0"/>
              </a:effectLst>
              <a:latin typeface="Calibri" panose="020F0502020204030204" pitchFamily="34" charset="0"/>
            </a:endParaRPr>
          </a:p>
        </p:txBody>
      </p:sp>
      <p:sp>
        <p:nvSpPr>
          <p:cNvPr id="17411" name="Prostokąt 1"/>
          <p:cNvSpPr>
            <a:spLocks noChangeArrowheads="1"/>
          </p:cNvSpPr>
          <p:nvPr/>
        </p:nvSpPr>
        <p:spPr bwMode="auto">
          <a:xfrm>
            <a:off x="1187624" y="3852193"/>
            <a:ext cx="3960812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7F8FA9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ts val="1200"/>
              </a:spcBef>
              <a:buClrTx/>
              <a:buSzTx/>
              <a:buFontTx/>
              <a:buNone/>
            </a:pPr>
            <a:r>
              <a:rPr lang="pl-PL" sz="2000" i="1" dirty="0"/>
              <a:t>Rowerowy Wrocław: </a:t>
            </a:r>
            <a:r>
              <a:rPr lang="pl-PL" sz="2000" i="1" dirty="0" smtClean="0"/>
              <a:t/>
            </a:r>
            <a:br>
              <a:rPr lang="pl-PL" sz="2000" i="1" dirty="0" smtClean="0"/>
            </a:br>
            <a:r>
              <a:rPr lang="pl-PL" sz="2000" i="1" dirty="0" smtClean="0"/>
              <a:t>rowerowy </a:t>
            </a:r>
            <a:r>
              <a:rPr lang="pl-PL" sz="2000" i="1" dirty="0"/>
              <a:t>plan </a:t>
            </a:r>
            <a:r>
              <a:rPr lang="pl-PL" sz="2000" i="1" dirty="0" smtClean="0"/>
              <a:t>miasta</a:t>
            </a:r>
            <a:endParaRPr lang="pl-PL" sz="2000" dirty="0"/>
          </a:p>
          <a:p>
            <a:pPr algn="ctr" eaLnBrk="1" hangingPunct="1">
              <a:lnSpc>
                <a:spcPct val="110000"/>
              </a:lnSpc>
              <a:spcBef>
                <a:spcPts val="1200"/>
              </a:spcBef>
              <a:buClrTx/>
              <a:buSzTx/>
              <a:buFontTx/>
              <a:buNone/>
            </a:pPr>
            <a:r>
              <a:rPr lang="pl-PL" sz="2000" b="1" dirty="0" smtClean="0">
                <a:solidFill>
                  <a:srgbClr val="005DA2"/>
                </a:solidFill>
              </a:rPr>
              <a:t>ExpressMap</a:t>
            </a:r>
            <a:r>
              <a:rPr lang="pl-PL" sz="2000" dirty="0" smtClean="0"/>
              <a:t> </a:t>
            </a:r>
          </a:p>
          <a:p>
            <a:pPr algn="ctr" eaLnBrk="1" hangingPunct="1">
              <a:lnSpc>
                <a:spcPct val="110000"/>
              </a:lnSpc>
              <a:spcBef>
                <a:spcPts val="1200"/>
              </a:spcBef>
              <a:buClrTx/>
              <a:buSzTx/>
              <a:buFontTx/>
              <a:buNone/>
            </a:pPr>
            <a:r>
              <a:rPr lang="pl-PL" sz="2000" dirty="0" smtClean="0"/>
              <a:t>Warszawa 2015</a:t>
            </a:r>
            <a:endParaRPr lang="pl-PL" altLang="pl-PL" sz="2000" dirty="0"/>
          </a:p>
        </p:txBody>
      </p:sp>
      <p:sp>
        <p:nvSpPr>
          <p:cNvPr id="10" name="Prostokąt 9"/>
          <p:cNvSpPr/>
          <p:nvPr/>
        </p:nvSpPr>
        <p:spPr>
          <a:xfrm>
            <a:off x="0" y="32657"/>
            <a:ext cx="914400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500" b="1" dirty="0" smtClean="0">
                <a:ln w="3175" cmpd="sng">
                  <a:noFill/>
                  <a:prstDash val="solid"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XXIV  </a:t>
            </a:r>
            <a:r>
              <a:rPr lang="pl-PL" altLang="pl-PL" sz="1500" b="1" dirty="0" smtClean="0">
                <a:ln w="3175" cmpd="sng">
                  <a:noFill/>
                  <a:prstDash val="solid"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OGÓLNOPOLSKI PRZEGLĄD KSIĄŻKI KRAJOZNAWCZEJ I TURYSTYCZNEJ  ∙  POZNAŃ 2015</a:t>
            </a:r>
            <a:endParaRPr lang="pl-PL" sz="1500" b="1" dirty="0">
              <a:ln w="3175" cmpd="sng">
                <a:noFill/>
                <a:prstDash val="solid"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Picture 21" descr="K:\Przeglądy KKiT\Przegląd 2015\OKŁADKI\MAPY III miejsc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608579"/>
            <a:ext cx="2281235" cy="44872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523140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0" y="476672"/>
            <a:ext cx="759633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pl-PL" altLang="pl-PL" sz="4000" b="1" cap="all" dirty="0" smtClean="0">
                <a:ln w="9000" cmpd="sng">
                  <a:noFill/>
                  <a:prstDash val="solid"/>
                </a:ln>
                <a:solidFill>
                  <a:srgbClr val="234F77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</a:rPr>
              <a:t>I </a:t>
            </a:r>
            <a:r>
              <a:rPr lang="pl-PL" altLang="pl-PL" sz="4000" b="1" cap="all" dirty="0">
                <a:ln w="9000" cmpd="sng">
                  <a:noFill/>
                  <a:prstDash val="solid"/>
                </a:ln>
                <a:solidFill>
                  <a:srgbClr val="234F77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</a:rPr>
              <a:t>MIEJSCE </a:t>
            </a:r>
          </a:p>
          <a:p>
            <a:pPr algn="ctr">
              <a:lnSpc>
                <a:spcPct val="150000"/>
              </a:lnSpc>
              <a:defRPr/>
            </a:pPr>
            <a:r>
              <a:rPr lang="pl-PL" altLang="pl-PL" sz="1600" b="1" cap="all" dirty="0">
                <a:ln w="9000" cmpd="sng">
                  <a:noFill/>
                  <a:prstDash val="solid"/>
                </a:ln>
                <a:solidFill>
                  <a:srgbClr val="234F77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</a:rPr>
              <a:t>W KATEGORII </a:t>
            </a:r>
            <a:r>
              <a:rPr lang="pl-PL" altLang="pl-PL" sz="1600" b="1" cap="all" dirty="0" smtClean="0">
                <a:ln w="9000" cmpd="sng">
                  <a:noFill/>
                  <a:prstDash val="solid"/>
                </a:ln>
                <a:solidFill>
                  <a:srgbClr val="234F77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</a:rPr>
              <a:t>INFORMATORY KRAJOZNAWCZE I FOLDERY</a:t>
            </a:r>
            <a:endParaRPr lang="pl-PL" sz="1600" b="1" cap="all" dirty="0">
              <a:ln w="9000" cmpd="sng">
                <a:noFill/>
                <a:prstDash val="solid"/>
              </a:ln>
              <a:solidFill>
                <a:srgbClr val="234F77"/>
              </a:solidFill>
              <a:effectLst>
                <a:reflection blurRad="12700" stA="28000" endPos="45000" dist="1000" dir="5400000" sy="-100000" algn="bl" rotWithShape="0"/>
              </a:effectLst>
              <a:latin typeface="Calibri" panose="020F0502020204030204" pitchFamily="34" charset="0"/>
            </a:endParaRPr>
          </a:p>
        </p:txBody>
      </p:sp>
      <p:sp>
        <p:nvSpPr>
          <p:cNvPr id="17411" name="Prostokąt 1"/>
          <p:cNvSpPr>
            <a:spLocks noChangeArrowheads="1"/>
          </p:cNvSpPr>
          <p:nvPr/>
        </p:nvSpPr>
        <p:spPr bwMode="auto">
          <a:xfrm>
            <a:off x="778935" y="2420888"/>
            <a:ext cx="5089209" cy="3890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7F8FA9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ts val="1200"/>
              </a:spcBef>
              <a:buNone/>
            </a:pPr>
            <a:r>
              <a:rPr lang="pl-PL" sz="1600" dirty="0" smtClean="0"/>
              <a:t>Seria przewodników: </a:t>
            </a:r>
          </a:p>
          <a:p>
            <a:pPr lvl="0">
              <a:lnSpc>
                <a:spcPct val="110000"/>
              </a:lnSpc>
              <a:spcBef>
                <a:spcPts val="300"/>
              </a:spcBef>
            </a:pPr>
            <a:r>
              <a:rPr lang="pl-PL" sz="1900" i="1" dirty="0"/>
              <a:t> Suwałki: lata dwudzieste, lata trzydzieste: przewodnik questowy</a:t>
            </a:r>
            <a:r>
              <a:rPr lang="pl-PL" sz="1900" dirty="0"/>
              <a:t> </a:t>
            </a:r>
          </a:p>
          <a:p>
            <a:pPr lvl="0">
              <a:lnSpc>
                <a:spcPct val="110000"/>
              </a:lnSpc>
              <a:spcBef>
                <a:spcPts val="300"/>
              </a:spcBef>
            </a:pPr>
            <a:endParaRPr lang="pl-PL" sz="100" dirty="0"/>
          </a:p>
          <a:p>
            <a:pPr lvl="0">
              <a:lnSpc>
                <a:spcPct val="110000"/>
              </a:lnSpc>
              <a:spcBef>
                <a:spcPts val="300"/>
              </a:spcBef>
            </a:pPr>
            <a:r>
              <a:rPr lang="pl-PL" sz="1900" i="1" dirty="0"/>
              <a:t>  Mój pradziadek był peowiakiem: </a:t>
            </a:r>
            <a:br>
              <a:rPr lang="pl-PL" sz="1900" i="1" dirty="0"/>
            </a:br>
            <a:r>
              <a:rPr lang="pl-PL" sz="1900" i="1" dirty="0"/>
              <a:t>przewodnik questowy</a:t>
            </a:r>
            <a:r>
              <a:rPr lang="pl-PL" sz="1900" dirty="0"/>
              <a:t> </a:t>
            </a:r>
            <a:endParaRPr lang="pl-PL" sz="1900" dirty="0" smtClean="0"/>
          </a:p>
          <a:p>
            <a:pPr>
              <a:lnSpc>
                <a:spcPct val="110000"/>
              </a:lnSpc>
              <a:spcBef>
                <a:spcPts val="1200"/>
              </a:spcBef>
              <a:buNone/>
            </a:pPr>
            <a:r>
              <a:rPr lang="pl-PL" sz="1800" dirty="0" smtClean="0">
                <a:solidFill>
                  <a:schemeClr val="bg1">
                    <a:lumMod val="50000"/>
                  </a:schemeClr>
                </a:solidFill>
              </a:rPr>
              <a:t>opracowanie </a:t>
            </a:r>
            <a:r>
              <a:rPr lang="pl-PL" sz="1900" dirty="0"/>
              <a:t/>
            </a:r>
            <a:br>
              <a:rPr lang="pl-PL" sz="1900" dirty="0"/>
            </a:br>
            <a:r>
              <a:rPr lang="pl-PL" sz="1900" dirty="0">
                <a:solidFill>
                  <a:schemeClr val="bg1">
                    <a:lumMod val="50000"/>
                  </a:schemeClr>
                </a:solidFill>
              </a:rPr>
              <a:t>Magdalena Wołowska-Rusińska</a:t>
            </a:r>
            <a:br>
              <a:rPr lang="pl-PL" sz="19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pl-PL" sz="1900" dirty="0">
                <a:solidFill>
                  <a:schemeClr val="bg1">
                    <a:lumMod val="50000"/>
                  </a:schemeClr>
                </a:solidFill>
              </a:rPr>
              <a:t>Krzysztof Skłodowski</a:t>
            </a:r>
            <a:endParaRPr lang="pl-PL" altLang="pl-PL" sz="19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10000"/>
              </a:lnSpc>
              <a:spcBef>
                <a:spcPts val="1000"/>
              </a:spcBef>
              <a:buNone/>
            </a:pPr>
            <a:r>
              <a:rPr lang="pl-PL" sz="1900" b="1" dirty="0" smtClean="0">
                <a:solidFill>
                  <a:srgbClr val="005DA2"/>
                </a:solidFill>
              </a:rPr>
              <a:t>Augustowsko-Suwalskie </a:t>
            </a:r>
            <a:r>
              <a:rPr lang="pl-PL" sz="1900" b="1" dirty="0">
                <a:solidFill>
                  <a:srgbClr val="005DA2"/>
                </a:solidFill>
              </a:rPr>
              <a:t>Towarzystwo </a:t>
            </a:r>
            <a:r>
              <a:rPr lang="pl-PL" sz="1900" b="1" dirty="0" smtClean="0">
                <a:solidFill>
                  <a:srgbClr val="005DA2"/>
                </a:solidFill>
              </a:rPr>
              <a:t>Naukowe</a:t>
            </a:r>
            <a:endParaRPr lang="pl-PL" sz="1900" dirty="0" smtClean="0"/>
          </a:p>
          <a:p>
            <a:pPr>
              <a:lnSpc>
                <a:spcPct val="110000"/>
              </a:lnSpc>
              <a:spcBef>
                <a:spcPts val="1000"/>
              </a:spcBef>
              <a:buNone/>
            </a:pPr>
            <a:r>
              <a:rPr lang="pl-PL" sz="1900" dirty="0" smtClean="0"/>
              <a:t>Suwałki </a:t>
            </a:r>
            <a:r>
              <a:rPr lang="pl-PL" sz="1900" dirty="0"/>
              <a:t>[2014</a:t>
            </a:r>
            <a:r>
              <a:rPr lang="pl-PL" sz="1900" dirty="0" smtClean="0"/>
              <a:t>]</a:t>
            </a:r>
            <a:endParaRPr lang="pl-PL" sz="400" dirty="0" smtClean="0"/>
          </a:p>
        </p:txBody>
      </p:sp>
      <p:sp>
        <p:nvSpPr>
          <p:cNvPr id="10" name="Prostokąt 9"/>
          <p:cNvSpPr/>
          <p:nvPr/>
        </p:nvSpPr>
        <p:spPr>
          <a:xfrm>
            <a:off x="0" y="32657"/>
            <a:ext cx="914400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500" b="1" dirty="0" smtClean="0">
                <a:ln w="3175" cmpd="sng">
                  <a:noFill/>
                  <a:prstDash val="solid"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XXIV  </a:t>
            </a:r>
            <a:r>
              <a:rPr lang="pl-PL" altLang="pl-PL" sz="1500" b="1" dirty="0" smtClean="0">
                <a:ln w="3175" cmpd="sng">
                  <a:noFill/>
                  <a:prstDash val="solid"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OGÓLNOPOLSKI PRZEGLĄD KSIĄŻKI KRAJOZNAWCZEJ I TURYSTYCZNEJ  ∙  POZNAŃ 2015</a:t>
            </a:r>
            <a:endParaRPr lang="pl-PL" sz="1500" b="1" dirty="0">
              <a:ln w="3175" cmpd="sng">
                <a:noFill/>
                <a:prstDash val="solid"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1506" name="Picture 2" descr="K:\Przeglądy KKiT\Przegląd 2015\OKŁADKI\INFORMATORY I miejsce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836712"/>
            <a:ext cx="2441054" cy="4174777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K:\Przeglądy KKiT\Przegląd 2015\OKŁADKI\INFORMATORY I miejsce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420888"/>
            <a:ext cx="2441897" cy="4176464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9006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0" y="476672"/>
            <a:ext cx="9144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pl-PL" altLang="pl-PL" sz="4000" b="1" cap="all" dirty="0" smtClean="0">
                <a:ln w="9000" cmpd="sng">
                  <a:noFill/>
                  <a:prstDash val="solid"/>
                </a:ln>
                <a:solidFill>
                  <a:srgbClr val="234F77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</a:rPr>
              <a:t>II </a:t>
            </a:r>
            <a:r>
              <a:rPr lang="pl-PL" altLang="pl-PL" sz="4000" b="1" cap="all" dirty="0">
                <a:ln w="9000" cmpd="sng">
                  <a:noFill/>
                  <a:prstDash val="solid"/>
                </a:ln>
                <a:solidFill>
                  <a:srgbClr val="234F77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</a:rPr>
              <a:t>MIEJSCE </a:t>
            </a:r>
          </a:p>
          <a:p>
            <a:pPr algn="ctr">
              <a:lnSpc>
                <a:spcPct val="150000"/>
              </a:lnSpc>
              <a:defRPr/>
            </a:pPr>
            <a:r>
              <a:rPr lang="pl-PL" altLang="pl-PL" sz="1600" b="1" cap="all" dirty="0">
                <a:ln w="9000" cmpd="sng">
                  <a:noFill/>
                  <a:prstDash val="solid"/>
                </a:ln>
                <a:solidFill>
                  <a:srgbClr val="234F77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</a:rPr>
              <a:t>W KATEGORII </a:t>
            </a:r>
            <a:r>
              <a:rPr lang="pl-PL" altLang="pl-PL" sz="1600" b="1" cap="all" dirty="0" smtClean="0">
                <a:ln w="9000" cmpd="sng">
                  <a:noFill/>
                  <a:prstDash val="solid"/>
                </a:ln>
                <a:solidFill>
                  <a:srgbClr val="234F77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</a:rPr>
              <a:t>INFORMATORY KRAJOZNAWCZE I FOLDERY</a:t>
            </a:r>
            <a:endParaRPr lang="pl-PL" sz="1600" b="1" cap="all" dirty="0">
              <a:ln w="9000" cmpd="sng">
                <a:noFill/>
                <a:prstDash val="solid"/>
              </a:ln>
              <a:solidFill>
                <a:srgbClr val="234F77"/>
              </a:solidFill>
              <a:effectLst>
                <a:reflection blurRad="12700" stA="28000" endPos="45000" dist="1000" dir="5400000" sy="-100000" algn="bl" rotWithShape="0"/>
              </a:effectLst>
              <a:latin typeface="Calibri" panose="020F0502020204030204" pitchFamily="34" charset="0"/>
            </a:endParaRPr>
          </a:p>
        </p:txBody>
      </p:sp>
      <p:sp>
        <p:nvSpPr>
          <p:cNvPr id="10" name="Prostokąt 9"/>
          <p:cNvSpPr/>
          <p:nvPr/>
        </p:nvSpPr>
        <p:spPr>
          <a:xfrm>
            <a:off x="0" y="32657"/>
            <a:ext cx="914400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500" b="1" dirty="0" smtClean="0">
                <a:ln w="3175" cmpd="sng">
                  <a:noFill/>
                  <a:prstDash val="solid"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XXIV  </a:t>
            </a:r>
            <a:r>
              <a:rPr lang="pl-PL" altLang="pl-PL" sz="1500" b="1" dirty="0" smtClean="0">
                <a:ln w="3175" cmpd="sng">
                  <a:noFill/>
                  <a:prstDash val="solid"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OGÓLNOPOLSKI PRZEGLĄD KSIĄŻKI KRAJOZNAWCZEJ I TURYSTYCZNEJ  ∙  POZNAŃ 2015</a:t>
            </a:r>
            <a:endParaRPr lang="pl-PL" sz="1500" b="1" dirty="0">
              <a:ln w="3175" cmpd="sng">
                <a:noFill/>
                <a:prstDash val="solid"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3554" name="Picture 2" descr="K:\Przeglądy KKiT\Przegląd 2015\OKŁADKI\INFORMATORY II miejc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03" y="1861667"/>
            <a:ext cx="2343081" cy="4464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1"/>
          <p:cNvSpPr>
            <a:spLocks noChangeArrowheads="1"/>
          </p:cNvSpPr>
          <p:nvPr/>
        </p:nvSpPr>
        <p:spPr bwMode="auto">
          <a:xfrm>
            <a:off x="3779912" y="3356992"/>
            <a:ext cx="3960812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7F8FA9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ts val="1200"/>
              </a:spcBef>
              <a:buClrTx/>
              <a:buSzTx/>
              <a:buFontTx/>
              <a:buNone/>
            </a:pPr>
            <a:r>
              <a:rPr lang="pl-PL" sz="2000" i="1" dirty="0"/>
              <a:t>Lubelskie atrakcje </a:t>
            </a:r>
            <a:r>
              <a:rPr lang="pl-PL" sz="2000" i="1" dirty="0" smtClean="0"/>
              <a:t>turystyczne:</a:t>
            </a:r>
            <a:br>
              <a:rPr lang="pl-PL" sz="2000" i="1" dirty="0" smtClean="0"/>
            </a:br>
            <a:r>
              <a:rPr lang="pl-PL" sz="2000" i="1" dirty="0" smtClean="0"/>
              <a:t>informator turystyczny</a:t>
            </a:r>
            <a:endParaRPr lang="pl-PL" sz="2000" dirty="0" smtClean="0"/>
          </a:p>
          <a:p>
            <a:pPr algn="ctr" eaLnBrk="1" hangingPunct="1">
              <a:lnSpc>
                <a:spcPct val="110000"/>
              </a:lnSpc>
              <a:spcBef>
                <a:spcPts val="1200"/>
              </a:spcBef>
              <a:buClrTx/>
              <a:buSzTx/>
              <a:buFontTx/>
              <a:buNone/>
            </a:pPr>
            <a:r>
              <a:rPr lang="pl-PL" sz="2000" dirty="0" smtClean="0">
                <a:solidFill>
                  <a:schemeClr val="bg1">
                    <a:lumMod val="50000"/>
                  </a:schemeClr>
                </a:solidFill>
              </a:rPr>
              <a:t>tekst </a:t>
            </a:r>
            <a:r>
              <a:rPr lang="pl-PL" sz="2000" dirty="0">
                <a:solidFill>
                  <a:schemeClr val="bg1">
                    <a:lumMod val="50000"/>
                  </a:schemeClr>
                </a:solidFill>
              </a:rPr>
              <a:t>Adam </a:t>
            </a:r>
            <a:r>
              <a:rPr lang="pl-PL" sz="2000" dirty="0" smtClean="0">
                <a:solidFill>
                  <a:schemeClr val="bg1">
                    <a:lumMod val="50000"/>
                  </a:schemeClr>
                </a:solidFill>
              </a:rPr>
              <a:t>Niedbał</a:t>
            </a:r>
          </a:p>
          <a:p>
            <a:pPr algn="ctr" eaLnBrk="1" hangingPunct="1">
              <a:lnSpc>
                <a:spcPct val="110000"/>
              </a:lnSpc>
              <a:spcBef>
                <a:spcPts val="1200"/>
              </a:spcBef>
              <a:buClrTx/>
              <a:buSzTx/>
              <a:buFontTx/>
              <a:buNone/>
            </a:pPr>
            <a:r>
              <a:rPr lang="pl-PL" sz="2000" b="1" dirty="0" smtClean="0">
                <a:solidFill>
                  <a:srgbClr val="005DA2"/>
                </a:solidFill>
              </a:rPr>
              <a:t>Urząd </a:t>
            </a:r>
            <a:r>
              <a:rPr lang="pl-PL" sz="2000" b="1" dirty="0">
                <a:solidFill>
                  <a:srgbClr val="005DA2"/>
                </a:solidFill>
              </a:rPr>
              <a:t>Marszałkowski </a:t>
            </a:r>
            <a:r>
              <a:rPr lang="pl-PL" sz="2000" b="1" dirty="0" smtClean="0">
                <a:solidFill>
                  <a:srgbClr val="005DA2"/>
                </a:solidFill>
              </a:rPr>
              <a:t>Województwa Lubelskiego</a:t>
            </a:r>
            <a:r>
              <a:rPr lang="pl-PL" sz="2000" dirty="0" smtClean="0"/>
              <a:t> </a:t>
            </a:r>
          </a:p>
          <a:p>
            <a:pPr algn="ctr" eaLnBrk="1" hangingPunct="1">
              <a:lnSpc>
                <a:spcPct val="110000"/>
              </a:lnSpc>
              <a:spcBef>
                <a:spcPts val="1200"/>
              </a:spcBef>
              <a:buClrTx/>
              <a:buSzTx/>
              <a:buFontTx/>
              <a:buNone/>
            </a:pPr>
            <a:r>
              <a:rPr lang="pl-PL" sz="2000" dirty="0" smtClean="0"/>
              <a:t>Lublin </a:t>
            </a:r>
            <a:r>
              <a:rPr lang="pl-PL" sz="2000" dirty="0"/>
              <a:t>[</a:t>
            </a:r>
            <a:r>
              <a:rPr lang="pl-PL" sz="2000" dirty="0" smtClean="0"/>
              <a:t>2014]</a:t>
            </a:r>
            <a:endParaRPr lang="pl-PL" altLang="pl-PL" sz="2000" dirty="0"/>
          </a:p>
        </p:txBody>
      </p:sp>
    </p:spTree>
    <p:extLst>
      <p:ext uri="{BB962C8B-B14F-4D97-AF65-F5344CB8AC3E}">
        <p14:creationId xmlns:p14="http://schemas.microsoft.com/office/powerpoint/2010/main" val="1149006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0" y="476672"/>
            <a:ext cx="723629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pl-PL" altLang="pl-PL" sz="4000" b="1" cap="all" dirty="0" smtClean="0">
                <a:ln w="9000" cmpd="sng">
                  <a:noFill/>
                  <a:prstDash val="solid"/>
                </a:ln>
                <a:solidFill>
                  <a:srgbClr val="234F77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</a:rPr>
              <a:t>III </a:t>
            </a:r>
            <a:r>
              <a:rPr lang="pl-PL" altLang="pl-PL" sz="4000" b="1" cap="all" dirty="0">
                <a:ln w="9000" cmpd="sng">
                  <a:noFill/>
                  <a:prstDash val="solid"/>
                </a:ln>
                <a:solidFill>
                  <a:srgbClr val="234F77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</a:rPr>
              <a:t>MIEJSCE </a:t>
            </a:r>
          </a:p>
          <a:p>
            <a:pPr algn="ctr">
              <a:lnSpc>
                <a:spcPct val="150000"/>
              </a:lnSpc>
              <a:defRPr/>
            </a:pPr>
            <a:r>
              <a:rPr lang="pl-PL" altLang="pl-PL" sz="1600" b="1" cap="all" dirty="0">
                <a:ln w="9000" cmpd="sng">
                  <a:noFill/>
                  <a:prstDash val="solid"/>
                </a:ln>
                <a:solidFill>
                  <a:srgbClr val="234F77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</a:rPr>
              <a:t>W KATEGORII </a:t>
            </a:r>
            <a:r>
              <a:rPr lang="pl-PL" altLang="pl-PL" sz="1600" b="1" cap="all" dirty="0" smtClean="0">
                <a:ln w="9000" cmpd="sng">
                  <a:noFill/>
                  <a:prstDash val="solid"/>
                </a:ln>
                <a:solidFill>
                  <a:srgbClr val="234F77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</a:rPr>
              <a:t>INFORMATORY KRAJOZNAWCZE I FOLDERY</a:t>
            </a:r>
            <a:endParaRPr lang="pl-PL" sz="1600" b="1" cap="all" dirty="0">
              <a:ln w="9000" cmpd="sng">
                <a:noFill/>
                <a:prstDash val="solid"/>
              </a:ln>
              <a:solidFill>
                <a:srgbClr val="234F77"/>
              </a:solidFill>
              <a:effectLst>
                <a:reflection blurRad="12700" stA="28000" endPos="45000" dist="1000" dir="5400000" sy="-100000" algn="bl" rotWithShape="0"/>
              </a:effectLst>
              <a:latin typeface="Calibri" panose="020F0502020204030204" pitchFamily="34" charset="0"/>
            </a:endParaRPr>
          </a:p>
        </p:txBody>
      </p:sp>
      <p:sp>
        <p:nvSpPr>
          <p:cNvPr id="17411" name="Prostokąt 1"/>
          <p:cNvSpPr>
            <a:spLocks noChangeArrowheads="1"/>
          </p:cNvSpPr>
          <p:nvPr/>
        </p:nvSpPr>
        <p:spPr bwMode="auto">
          <a:xfrm>
            <a:off x="755576" y="3212976"/>
            <a:ext cx="3559090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7F8FA9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ts val="1200"/>
              </a:spcBef>
              <a:buClrTx/>
              <a:buSzTx/>
              <a:buFontTx/>
              <a:buNone/>
            </a:pPr>
            <a:r>
              <a:rPr lang="pl-PL" sz="2000" i="1" dirty="0"/>
              <a:t>Opolskie kwitnące. </a:t>
            </a:r>
            <a:r>
              <a:rPr lang="pl-PL" sz="2000" i="1" dirty="0" smtClean="0"/>
              <a:t/>
            </a:r>
            <a:br>
              <a:rPr lang="pl-PL" sz="2000" i="1" dirty="0" smtClean="0"/>
            </a:br>
            <a:r>
              <a:rPr lang="pl-PL" sz="2000" i="1" dirty="0" smtClean="0"/>
              <a:t>Zamki</a:t>
            </a:r>
            <a:r>
              <a:rPr lang="pl-PL" sz="2000" i="1" dirty="0"/>
              <a:t>, pałace i </a:t>
            </a:r>
            <a:r>
              <a:rPr lang="pl-PL" sz="2000" i="1" dirty="0" smtClean="0"/>
              <a:t>rezydencje</a:t>
            </a:r>
            <a:r>
              <a:rPr lang="pl-PL" sz="2000" dirty="0" smtClean="0"/>
              <a:t>  </a:t>
            </a:r>
          </a:p>
          <a:p>
            <a:pPr algn="ctr" eaLnBrk="1" hangingPunct="1">
              <a:lnSpc>
                <a:spcPct val="110000"/>
              </a:lnSpc>
              <a:spcBef>
                <a:spcPts val="1200"/>
              </a:spcBef>
              <a:buClrTx/>
              <a:buSzTx/>
              <a:buFontTx/>
              <a:buNone/>
            </a:pPr>
            <a:r>
              <a:rPr lang="pl-PL" sz="2000" dirty="0" smtClean="0">
                <a:solidFill>
                  <a:schemeClr val="bg1">
                    <a:lumMod val="50000"/>
                  </a:schemeClr>
                </a:solidFill>
              </a:rPr>
              <a:t>tekst </a:t>
            </a:r>
            <a:r>
              <a:rPr lang="pl-PL" sz="2000" dirty="0">
                <a:solidFill>
                  <a:schemeClr val="bg1">
                    <a:lumMod val="50000"/>
                  </a:schemeClr>
                </a:solidFill>
              </a:rPr>
              <a:t>Alicja </a:t>
            </a:r>
            <a:r>
              <a:rPr lang="pl-PL" sz="2000" dirty="0" smtClean="0">
                <a:solidFill>
                  <a:schemeClr val="bg1">
                    <a:lumMod val="50000"/>
                  </a:schemeClr>
                </a:solidFill>
              </a:rPr>
              <a:t>Berger-Ziemba </a:t>
            </a:r>
          </a:p>
          <a:p>
            <a:pPr algn="ctr" eaLnBrk="1" hangingPunct="1">
              <a:lnSpc>
                <a:spcPct val="110000"/>
              </a:lnSpc>
              <a:spcBef>
                <a:spcPts val="1200"/>
              </a:spcBef>
              <a:buClrTx/>
              <a:buSzTx/>
              <a:buFontTx/>
              <a:buNone/>
            </a:pPr>
            <a:r>
              <a:rPr lang="pl-PL" sz="2000" b="1" dirty="0" smtClean="0">
                <a:solidFill>
                  <a:srgbClr val="005DA2"/>
                </a:solidFill>
              </a:rPr>
              <a:t>Urząd </a:t>
            </a:r>
            <a:r>
              <a:rPr lang="pl-PL" sz="2000" b="1" dirty="0">
                <a:solidFill>
                  <a:srgbClr val="005DA2"/>
                </a:solidFill>
              </a:rPr>
              <a:t>Marszałkowski </a:t>
            </a:r>
            <a:r>
              <a:rPr lang="pl-PL" sz="2000" b="1" dirty="0" smtClean="0">
                <a:solidFill>
                  <a:srgbClr val="005DA2"/>
                </a:solidFill>
              </a:rPr>
              <a:t>Województwa Opolskiego</a:t>
            </a:r>
            <a:endParaRPr lang="pl-PL" sz="2000" dirty="0" smtClean="0"/>
          </a:p>
          <a:p>
            <a:pPr algn="ctr" eaLnBrk="1" hangingPunct="1">
              <a:lnSpc>
                <a:spcPct val="110000"/>
              </a:lnSpc>
              <a:spcBef>
                <a:spcPts val="1200"/>
              </a:spcBef>
              <a:buClrTx/>
              <a:buSzTx/>
              <a:buFontTx/>
              <a:buNone/>
            </a:pPr>
            <a:r>
              <a:rPr lang="pl-PL" sz="2000" dirty="0" smtClean="0"/>
              <a:t>Opole </a:t>
            </a:r>
            <a:r>
              <a:rPr lang="pl-PL" sz="2000" dirty="0"/>
              <a:t>[2014</a:t>
            </a:r>
            <a:r>
              <a:rPr lang="pl-PL" sz="2000" dirty="0" smtClean="0"/>
              <a:t>]</a:t>
            </a:r>
            <a:endParaRPr lang="pl-PL" altLang="pl-PL" sz="2000" dirty="0"/>
          </a:p>
        </p:txBody>
      </p:sp>
      <p:sp>
        <p:nvSpPr>
          <p:cNvPr id="10" name="Prostokąt 9"/>
          <p:cNvSpPr/>
          <p:nvPr/>
        </p:nvSpPr>
        <p:spPr>
          <a:xfrm>
            <a:off x="0" y="32657"/>
            <a:ext cx="914400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500" b="1" dirty="0" smtClean="0">
                <a:ln w="3175" cmpd="sng">
                  <a:noFill/>
                  <a:prstDash val="solid"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XXIV  </a:t>
            </a:r>
            <a:r>
              <a:rPr lang="pl-PL" altLang="pl-PL" sz="1500" b="1" dirty="0" smtClean="0">
                <a:ln w="3175" cmpd="sng">
                  <a:noFill/>
                  <a:prstDash val="solid"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OGÓLNOPOLSKI PRZEGLĄD KSIĄŻKI KRAJOZNAWCZEJ I TURYSTYCZNEJ  ∙  POZNAŃ 2015</a:t>
            </a:r>
            <a:endParaRPr lang="pl-PL" sz="1500" b="1" dirty="0">
              <a:ln w="3175" cmpd="sng">
                <a:noFill/>
                <a:prstDash val="solid"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2538" name="Picture 10" descr="K:\Przeglądy KKiT\Przegląd 2015\OKŁADKI\INFORMATORY III miejsce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695" y="620688"/>
            <a:ext cx="2236474" cy="4289116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9" name="Picture 11" descr="K:\Przeglądy KKiT\Przegląd 2015\OKŁADKI\INFORMATORY III miejsce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622" y="1916832"/>
            <a:ext cx="2239958" cy="4309154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0" name="Picture 12" descr="K:\Przeglądy KKiT\Przegląd 2015\OKŁADKI\INFORMATORY III miejsce (3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102" y="2409832"/>
            <a:ext cx="2236474" cy="4309154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1" name="Picture 13" descr="K:\Przeglądy KKiT\Przegląd 2015\OKŁADKI\INFORMATORY III miejsce (4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666" y="2106825"/>
            <a:ext cx="2245185" cy="432048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8837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>
            <a:off x="0" y="1556792"/>
            <a:ext cx="9144000" cy="1334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pl-PL" sz="4800" b="1" cap="all" dirty="0">
                <a:ln w="9000" cmpd="sng">
                  <a:noFill/>
                  <a:prstDash val="solid"/>
                </a:ln>
                <a:solidFill>
                  <a:srgbClr val="234F77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WYRÓŻNIENIA</a:t>
            </a:r>
            <a:r>
              <a:rPr lang="pl-PL" sz="6000" b="1" cap="all" dirty="0">
                <a:ln w="9000" cmpd="sng">
                  <a:noFill/>
                  <a:prstDash val="solid"/>
                </a:ln>
                <a:solidFill>
                  <a:srgbClr val="234F77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30725" name="Picture 6" descr="C:\Users\Monika Luty\Desktop\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724" y="3755114"/>
            <a:ext cx="3792551" cy="1708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rostokąt 7"/>
          <p:cNvSpPr/>
          <p:nvPr/>
        </p:nvSpPr>
        <p:spPr>
          <a:xfrm>
            <a:off x="0" y="32657"/>
            <a:ext cx="914400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500" b="1" dirty="0" smtClean="0">
                <a:ln w="3175" cmpd="sng">
                  <a:noFill/>
                  <a:prstDash val="solid"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XXIV  </a:t>
            </a:r>
            <a:r>
              <a:rPr lang="pl-PL" altLang="pl-PL" sz="1500" b="1" dirty="0" smtClean="0">
                <a:ln w="3175" cmpd="sng">
                  <a:noFill/>
                  <a:prstDash val="solid"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OGÓLNOPOLSKI PRZEGLĄD KSIĄŻKI KRAJOZNAWCZEJ I TURYSTYCZNEJ  ∙  POZNAŃ 2015</a:t>
            </a:r>
            <a:endParaRPr lang="pl-PL" sz="1500" b="1" dirty="0">
              <a:ln w="3175" cmpd="sng">
                <a:noFill/>
                <a:prstDash val="solid"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-1" y="620688"/>
            <a:ext cx="824440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400" b="1" cap="all" dirty="0" smtClean="0">
                <a:ln w="9000" cmpd="sng">
                  <a:noFill/>
                  <a:prstDash val="solid"/>
                </a:ln>
                <a:solidFill>
                  <a:srgbClr val="234F77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</a:rPr>
              <a:t>Wyróżnienie</a:t>
            </a:r>
          </a:p>
          <a:p>
            <a:pPr algn="ctr">
              <a:defRPr/>
            </a:pPr>
            <a:r>
              <a:rPr lang="pl-PL" sz="2400" b="1" cap="all" dirty="0" smtClean="0">
                <a:ln w="9000" cmpd="sng">
                  <a:noFill/>
                  <a:prstDash val="solid"/>
                </a:ln>
                <a:solidFill>
                  <a:srgbClr val="234F77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</a:rPr>
              <a:t>Ministerstwa  Sportu i TURYSTYKI </a:t>
            </a:r>
            <a:endParaRPr lang="pl-PL" sz="2400" b="1" cap="all" dirty="0">
              <a:ln w="9000" cmpd="sng">
                <a:noFill/>
                <a:prstDash val="solid"/>
              </a:ln>
              <a:solidFill>
                <a:srgbClr val="234F77"/>
              </a:solidFill>
              <a:effectLst>
                <a:reflection blurRad="12700" stA="28000" endPos="45000" dist="1000" dir="5400000" sy="-100000" algn="bl" rotWithShape="0"/>
              </a:effectLst>
              <a:latin typeface="Calibri" panose="020F0502020204030204" pitchFamily="34" charset="0"/>
            </a:endParaRPr>
          </a:p>
        </p:txBody>
      </p:sp>
      <p:sp>
        <p:nvSpPr>
          <p:cNvPr id="31749" name="Prostokąt 1"/>
          <p:cNvSpPr>
            <a:spLocks noChangeArrowheads="1"/>
          </p:cNvSpPr>
          <p:nvPr/>
        </p:nvSpPr>
        <p:spPr bwMode="auto">
          <a:xfrm>
            <a:off x="4122203" y="3757193"/>
            <a:ext cx="4116999" cy="2122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7F8FA9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10000"/>
              </a:lnSpc>
              <a:spcBef>
                <a:spcPts val="1800"/>
              </a:spcBef>
              <a:buNone/>
            </a:pPr>
            <a:r>
              <a:rPr lang="pl-PL" sz="2000" i="1" dirty="0"/>
              <a:t>Polskie </a:t>
            </a:r>
            <a:r>
              <a:rPr lang="pl-PL" sz="2000" i="1" dirty="0" smtClean="0"/>
              <a:t>drzewa</a:t>
            </a:r>
            <a:endParaRPr lang="pl-PL" sz="2000" dirty="0" smtClean="0"/>
          </a:p>
          <a:p>
            <a:pPr algn="ctr">
              <a:lnSpc>
                <a:spcPct val="110000"/>
              </a:lnSpc>
              <a:spcBef>
                <a:spcPts val="1800"/>
              </a:spcBef>
              <a:buNone/>
            </a:pPr>
            <a:r>
              <a:rPr lang="pl-PL" sz="2000" dirty="0" smtClean="0"/>
              <a:t>Krzysztof</a:t>
            </a:r>
            <a:r>
              <a:rPr lang="pl-PL" sz="2000" i="1" dirty="0" smtClean="0"/>
              <a:t> </a:t>
            </a:r>
            <a:r>
              <a:rPr lang="pl-PL" sz="2000" dirty="0" smtClean="0"/>
              <a:t>Borkowski</a:t>
            </a:r>
          </a:p>
          <a:p>
            <a:pPr algn="ctr">
              <a:lnSpc>
                <a:spcPct val="110000"/>
              </a:lnSpc>
              <a:spcBef>
                <a:spcPts val="1800"/>
              </a:spcBef>
              <a:buNone/>
            </a:pPr>
            <a:r>
              <a:rPr lang="pl-PL" sz="2000" b="1" dirty="0" smtClean="0">
                <a:solidFill>
                  <a:srgbClr val="005DA2"/>
                </a:solidFill>
              </a:rPr>
              <a:t>Wydawnictwo </a:t>
            </a:r>
            <a:r>
              <a:rPr lang="pl-PL" sz="2000" b="1" dirty="0" err="1" smtClean="0">
                <a:solidFill>
                  <a:srgbClr val="005DA2"/>
                </a:solidFill>
              </a:rPr>
              <a:t>Dalpo</a:t>
            </a:r>
            <a:r>
              <a:rPr lang="pl-PL" sz="2000" dirty="0" smtClean="0"/>
              <a:t> </a:t>
            </a:r>
          </a:p>
          <a:p>
            <a:pPr algn="ctr">
              <a:lnSpc>
                <a:spcPct val="110000"/>
              </a:lnSpc>
              <a:spcBef>
                <a:spcPts val="1800"/>
              </a:spcBef>
              <a:buNone/>
            </a:pPr>
            <a:r>
              <a:rPr lang="pl-PL" sz="2000" dirty="0" smtClean="0"/>
              <a:t>Poznań 2014</a:t>
            </a:r>
            <a:endParaRPr lang="pl-PL" sz="2000" dirty="0"/>
          </a:p>
        </p:txBody>
      </p:sp>
      <p:sp>
        <p:nvSpPr>
          <p:cNvPr id="10" name="Prostokąt 9"/>
          <p:cNvSpPr/>
          <p:nvPr/>
        </p:nvSpPr>
        <p:spPr>
          <a:xfrm>
            <a:off x="0" y="32657"/>
            <a:ext cx="914400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500" b="1" dirty="0" smtClean="0">
                <a:ln w="3175" cmpd="sng">
                  <a:noFill/>
                  <a:prstDash val="solid"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XXIV  </a:t>
            </a:r>
            <a:r>
              <a:rPr lang="pl-PL" altLang="pl-PL" sz="1500" b="1" dirty="0" smtClean="0">
                <a:ln w="3175" cmpd="sng">
                  <a:noFill/>
                  <a:prstDash val="solid"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OGÓLNOPOLSKI PRZEGLĄD KSIĄŻKI KRAJOZNAWCZEJ I TURYSTYCZNEJ  ∙  POZNAŃ 2015</a:t>
            </a:r>
            <a:endParaRPr lang="pl-PL" sz="1500" b="1" dirty="0">
              <a:ln w="3175" cmpd="sng">
                <a:noFill/>
                <a:prstDash val="solid"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Picture 8" descr="C:\Users\Monika Luty\Desktop\Przegląd Poznań 2013\Logotypy instytucji\msi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829396"/>
            <a:ext cx="2375222" cy="81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8" name="Picture 2" descr="K:\Przeglądy KKiT\Przegląd 2015\OKŁADKI\WYRÓŻNIENIE Ministerwo Sportu i Turystyk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15" y="1601630"/>
            <a:ext cx="3509261" cy="48838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409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Prostokąt 2"/>
          <p:cNvSpPr>
            <a:spLocks noChangeArrowheads="1"/>
          </p:cNvSpPr>
          <p:nvPr/>
        </p:nvSpPr>
        <p:spPr bwMode="auto">
          <a:xfrm>
            <a:off x="251519" y="1540626"/>
            <a:ext cx="5616623" cy="5588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7F8FA9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2200" b="1" dirty="0" smtClean="0"/>
              <a:t>			</a:t>
            </a:r>
            <a:r>
              <a:rPr lang="pl-PL" altLang="pl-PL" sz="2200" b="1" smtClean="0"/>
              <a:t>      </a:t>
            </a:r>
            <a:r>
              <a:rPr lang="pl-PL" altLang="pl-PL" sz="2200" b="1" u="sng" smtClean="0"/>
              <a:t>ORGANIZATORZY  </a:t>
            </a:r>
            <a:endParaRPr lang="pl-PL" altLang="pl-PL" sz="2200" b="1" u="sng" dirty="0"/>
          </a:p>
          <a:p>
            <a:pPr algn="r" eaLnBrk="1" hangingPunct="1">
              <a:lnSpc>
                <a:spcPct val="114000"/>
              </a:lnSpc>
              <a:spcBef>
                <a:spcPct val="0"/>
              </a:spcBef>
              <a:buClrTx/>
              <a:buSzTx/>
              <a:buFontTx/>
              <a:buNone/>
            </a:pPr>
            <a:endParaRPr lang="pl-PL" altLang="pl-PL" sz="1400" dirty="0" smtClean="0"/>
          </a:p>
          <a:p>
            <a:pPr algn="r" eaLnBrk="1" hangingPunct="1">
              <a:lnSpc>
                <a:spcPct val="114000"/>
              </a:lnSpc>
              <a:spcBef>
                <a:spcPct val="0"/>
              </a:spcBef>
              <a:buClrTx/>
              <a:buSzTx/>
              <a:buFontTx/>
              <a:buNone/>
            </a:pPr>
            <a:endParaRPr lang="pl-PL" altLang="pl-PL" sz="1400" dirty="0"/>
          </a:p>
          <a:p>
            <a:pPr algn="r" eaLnBrk="1" hangingPunct="1">
              <a:lnSpc>
                <a:spcPct val="114000"/>
              </a:lnSpc>
              <a:spcBef>
                <a:spcPct val="0"/>
              </a:spcBef>
              <a:buClrTx/>
              <a:buSzTx/>
              <a:buFontTx/>
              <a:buNone/>
            </a:pPr>
            <a:endParaRPr lang="pl-PL" altLang="pl-PL" sz="1400" dirty="0"/>
          </a:p>
          <a:p>
            <a:pPr algn="r" eaLnBrk="1" hangingPunct="1">
              <a:lnSpc>
                <a:spcPct val="114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2000" b="1" dirty="0"/>
              <a:t>Międzynarodowe Targi Poznańskie </a:t>
            </a:r>
          </a:p>
          <a:p>
            <a:pPr algn="r" eaLnBrk="1" hangingPunct="1">
              <a:lnSpc>
                <a:spcPct val="114000"/>
              </a:lnSpc>
              <a:spcBef>
                <a:spcPct val="0"/>
              </a:spcBef>
              <a:buClrTx/>
              <a:buSzTx/>
              <a:buFontTx/>
              <a:buNone/>
            </a:pPr>
            <a:endParaRPr lang="pl-PL" altLang="pl-PL" sz="2000" dirty="0"/>
          </a:p>
          <a:p>
            <a:pPr algn="r" eaLnBrk="1" hangingPunct="1">
              <a:lnSpc>
                <a:spcPct val="114000"/>
              </a:lnSpc>
              <a:spcBef>
                <a:spcPct val="0"/>
              </a:spcBef>
              <a:buClrTx/>
              <a:buSzTx/>
              <a:buFontTx/>
              <a:buNone/>
            </a:pPr>
            <a:endParaRPr lang="pl-PL" altLang="pl-PL" sz="2000" b="1" dirty="0" smtClean="0"/>
          </a:p>
          <a:p>
            <a:pPr algn="r" eaLnBrk="1" hangingPunct="1">
              <a:lnSpc>
                <a:spcPct val="114000"/>
              </a:lnSpc>
              <a:spcBef>
                <a:spcPct val="0"/>
              </a:spcBef>
              <a:buClrTx/>
              <a:buSzTx/>
              <a:buFontTx/>
              <a:buNone/>
            </a:pPr>
            <a:endParaRPr lang="pl-PL" altLang="pl-PL" sz="2000" b="1" dirty="0"/>
          </a:p>
          <a:p>
            <a:pPr algn="r" eaLnBrk="1" hangingPunct="1">
              <a:lnSpc>
                <a:spcPct val="114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2000" b="1" dirty="0" smtClean="0"/>
              <a:t>Samorząd </a:t>
            </a:r>
            <a:r>
              <a:rPr lang="pl-PL" altLang="pl-PL" sz="2000" b="1" dirty="0"/>
              <a:t>Województwa Wielkopolskiego</a:t>
            </a:r>
          </a:p>
          <a:p>
            <a:pPr algn="r" eaLnBrk="1" hangingPunct="1">
              <a:lnSpc>
                <a:spcPct val="114000"/>
              </a:lnSpc>
              <a:spcBef>
                <a:spcPct val="0"/>
              </a:spcBef>
              <a:buClrTx/>
              <a:buSzTx/>
              <a:buFontTx/>
              <a:buNone/>
            </a:pPr>
            <a:endParaRPr lang="pl-PL" altLang="pl-PL" sz="2000" b="1" dirty="0"/>
          </a:p>
          <a:p>
            <a:pPr algn="r" eaLnBrk="1" hangingPunct="1">
              <a:lnSpc>
                <a:spcPct val="114000"/>
              </a:lnSpc>
              <a:spcBef>
                <a:spcPct val="0"/>
              </a:spcBef>
              <a:buClrTx/>
              <a:buSzTx/>
              <a:buFontTx/>
              <a:buNone/>
            </a:pPr>
            <a:endParaRPr lang="pl-PL" altLang="pl-PL" sz="2000" b="1" dirty="0"/>
          </a:p>
          <a:p>
            <a:pPr algn="r" eaLnBrk="1" hangingPunct="1">
              <a:lnSpc>
                <a:spcPct val="114000"/>
              </a:lnSpc>
              <a:spcBef>
                <a:spcPct val="0"/>
              </a:spcBef>
              <a:buClrTx/>
              <a:buSzTx/>
              <a:buFontTx/>
              <a:buNone/>
            </a:pPr>
            <a:endParaRPr lang="pl-PL" altLang="pl-PL" sz="2000" b="1" dirty="0"/>
          </a:p>
          <a:p>
            <a:pPr algn="r" eaLnBrk="1" hangingPunct="1">
              <a:lnSpc>
                <a:spcPct val="114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2000" b="1" dirty="0"/>
              <a:t>Polskie Towarzystwo Turystyczno-Krajoznawcze </a:t>
            </a:r>
            <a:br>
              <a:rPr lang="pl-PL" altLang="pl-PL" sz="2000" b="1" dirty="0"/>
            </a:br>
            <a:endParaRPr lang="pl-PL" altLang="pl-PL" sz="2000" b="1" dirty="0"/>
          </a:p>
          <a:p>
            <a:pPr algn="r" eaLnBrk="1" hangingPunct="1">
              <a:lnSpc>
                <a:spcPct val="114000"/>
              </a:lnSpc>
              <a:spcBef>
                <a:spcPct val="0"/>
              </a:spcBef>
              <a:buClrTx/>
              <a:buSzTx/>
              <a:buFontTx/>
              <a:buNone/>
            </a:pPr>
            <a:endParaRPr lang="pl-PL" altLang="pl-PL" sz="1600" b="1" dirty="0"/>
          </a:p>
          <a:p>
            <a:pPr algn="r" eaLnBrk="1" hangingPunct="1">
              <a:lnSpc>
                <a:spcPct val="114000"/>
              </a:lnSpc>
              <a:spcBef>
                <a:spcPct val="0"/>
              </a:spcBef>
              <a:buClrTx/>
              <a:buSzTx/>
              <a:buFontTx/>
              <a:buNone/>
            </a:pPr>
            <a:endParaRPr lang="pl-PL" altLang="pl-PL" sz="1600" b="1" dirty="0"/>
          </a:p>
          <a:p>
            <a:pPr algn="r" eaLnBrk="1" hangingPunct="1">
              <a:lnSpc>
                <a:spcPct val="114000"/>
              </a:lnSpc>
              <a:spcBef>
                <a:spcPct val="0"/>
              </a:spcBef>
              <a:buClrTx/>
              <a:buSzTx/>
              <a:buFontTx/>
              <a:buNone/>
            </a:pPr>
            <a:endParaRPr lang="pl-PL" altLang="pl-PL" sz="2000" b="1" dirty="0"/>
          </a:p>
        </p:txBody>
      </p:sp>
      <p:pic>
        <p:nvPicPr>
          <p:cNvPr id="11267" name="Picture 3" descr="C:\Users\Monika Luty\Desktop\Przegląd Poznań 2013\Logotypy instytucji\logo ptt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1" y="5167971"/>
            <a:ext cx="82550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 descr="K:\Przeglądy KKiT\Przegląd 2014\Logo\LOGA\MTP logo bocz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588" y="2492896"/>
            <a:ext cx="2236787" cy="659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2" descr="K:\Przeglądy KKiT\Przegląd 2014\Logo\LOGA\Samorząd Województwa Wielkopolskie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029" y="3861048"/>
            <a:ext cx="2276475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rostokąt 11"/>
          <p:cNvSpPr/>
          <p:nvPr/>
        </p:nvSpPr>
        <p:spPr>
          <a:xfrm>
            <a:off x="0" y="32657"/>
            <a:ext cx="914400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500" b="1" dirty="0" smtClean="0">
                <a:ln w="3175" cmpd="sng">
                  <a:noFill/>
                  <a:prstDash val="solid"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XXIV  </a:t>
            </a:r>
            <a:r>
              <a:rPr lang="pl-PL" altLang="pl-PL" sz="1500" b="1" dirty="0" smtClean="0">
                <a:ln w="3175" cmpd="sng">
                  <a:noFill/>
                  <a:prstDash val="solid"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OGÓLNOPOLSKI PRZEGLĄD KSIĄŻKI KRAJOZNAWCZEJ I TURYSTYCZNEJ  ∙  POZNAŃ 2015</a:t>
            </a:r>
            <a:endParaRPr lang="pl-PL" sz="1500" b="1" dirty="0">
              <a:ln w="3175" cmpd="sng">
                <a:noFill/>
                <a:prstDash val="solid"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785" y="1268760"/>
            <a:ext cx="1361267" cy="1045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rostokąt 4"/>
          <p:cNvSpPr/>
          <p:nvPr/>
        </p:nvSpPr>
        <p:spPr>
          <a:xfrm>
            <a:off x="-1" y="620688"/>
            <a:ext cx="874846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400" b="1" cap="all" dirty="0">
                <a:ln w="9000" cmpd="sng">
                  <a:noFill/>
                  <a:prstDash val="solid"/>
                </a:ln>
                <a:solidFill>
                  <a:srgbClr val="234F77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</a:rPr>
              <a:t>Wyróżnienie </a:t>
            </a:r>
          </a:p>
          <a:p>
            <a:pPr algn="ctr">
              <a:defRPr/>
            </a:pPr>
            <a:r>
              <a:rPr lang="pl-PL" sz="2400" b="1" cap="all" dirty="0">
                <a:ln w="9000" cmpd="sng">
                  <a:noFill/>
                  <a:prstDash val="solid"/>
                </a:ln>
                <a:solidFill>
                  <a:srgbClr val="234F77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</a:rPr>
              <a:t>Prezesa Międzynarodowych Targów Poznańskich </a:t>
            </a:r>
          </a:p>
        </p:txBody>
      </p:sp>
      <p:sp>
        <p:nvSpPr>
          <p:cNvPr id="31749" name="Prostokąt 1"/>
          <p:cNvSpPr>
            <a:spLocks noChangeArrowheads="1"/>
          </p:cNvSpPr>
          <p:nvPr/>
        </p:nvSpPr>
        <p:spPr bwMode="auto">
          <a:xfrm>
            <a:off x="4352459" y="3789040"/>
            <a:ext cx="3819941" cy="1908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7F8FA9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ts val="1800"/>
              </a:spcBef>
              <a:buClrTx/>
              <a:buSzTx/>
              <a:buFontTx/>
              <a:buNone/>
            </a:pPr>
            <a:r>
              <a:rPr lang="pl-PL" sz="2000" i="1" dirty="0"/>
              <a:t>Polska: </a:t>
            </a:r>
            <a:r>
              <a:rPr lang="pl-PL" sz="2000" i="1" dirty="0" smtClean="0"/>
              <a:t/>
            </a:r>
            <a:br>
              <a:rPr lang="pl-PL" sz="2000" i="1" dirty="0" smtClean="0"/>
            </a:br>
            <a:r>
              <a:rPr lang="pl-PL" sz="2000" i="1" dirty="0" smtClean="0"/>
              <a:t>historia</a:t>
            </a:r>
            <a:r>
              <a:rPr lang="pl-PL" sz="2000" i="1" dirty="0"/>
              <a:t>, kultura, </a:t>
            </a:r>
            <a:r>
              <a:rPr lang="pl-PL" sz="2000" i="1" dirty="0" smtClean="0"/>
              <a:t>przyroda</a:t>
            </a:r>
          </a:p>
          <a:p>
            <a:pPr algn="ctr" eaLnBrk="1" hangingPunct="1">
              <a:lnSpc>
                <a:spcPct val="110000"/>
              </a:lnSpc>
              <a:spcBef>
                <a:spcPts val="1800"/>
              </a:spcBef>
              <a:buClrTx/>
              <a:buSzTx/>
              <a:buFontTx/>
              <a:buNone/>
            </a:pPr>
            <a:r>
              <a:rPr lang="pl-PL" sz="2000" dirty="0" smtClean="0"/>
              <a:t>  </a:t>
            </a:r>
            <a:r>
              <a:rPr lang="pl-PL" sz="2000" b="1" dirty="0">
                <a:solidFill>
                  <a:srgbClr val="005DA2"/>
                </a:solidFill>
              </a:rPr>
              <a:t>Wydawnictwo </a:t>
            </a:r>
            <a:r>
              <a:rPr lang="pl-PL" sz="2000" b="1" dirty="0" smtClean="0">
                <a:solidFill>
                  <a:srgbClr val="005DA2"/>
                </a:solidFill>
              </a:rPr>
              <a:t>SBM</a:t>
            </a:r>
            <a:r>
              <a:rPr lang="pl-PL" sz="2000" dirty="0" smtClean="0"/>
              <a:t> </a:t>
            </a:r>
          </a:p>
          <a:p>
            <a:pPr algn="ctr" eaLnBrk="1" hangingPunct="1">
              <a:lnSpc>
                <a:spcPct val="110000"/>
              </a:lnSpc>
              <a:spcBef>
                <a:spcPts val="1800"/>
              </a:spcBef>
              <a:buClrTx/>
              <a:buSzTx/>
              <a:buFontTx/>
              <a:buNone/>
            </a:pPr>
            <a:r>
              <a:rPr lang="pl-PL" sz="2000" dirty="0" smtClean="0"/>
              <a:t>Warszawa 2014</a:t>
            </a:r>
            <a:endParaRPr lang="pl-PL" altLang="pl-PL" sz="2000" dirty="0"/>
          </a:p>
        </p:txBody>
      </p:sp>
      <p:sp>
        <p:nvSpPr>
          <p:cNvPr id="10" name="Prostokąt 9"/>
          <p:cNvSpPr/>
          <p:nvPr/>
        </p:nvSpPr>
        <p:spPr>
          <a:xfrm>
            <a:off x="0" y="32657"/>
            <a:ext cx="914400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500" b="1" dirty="0" smtClean="0">
                <a:ln w="3175" cmpd="sng">
                  <a:noFill/>
                  <a:prstDash val="solid"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XXIV  </a:t>
            </a:r>
            <a:r>
              <a:rPr lang="pl-PL" altLang="pl-PL" sz="1500" b="1" dirty="0" smtClean="0">
                <a:ln w="3175" cmpd="sng">
                  <a:noFill/>
                  <a:prstDash val="solid"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OGÓLNOPOLSKI PRZEGLĄD KSIĄŻKI KRAJOZNAWCZEJ I TURYSTYCZNEJ  ∙  POZNAŃ 2015</a:t>
            </a:r>
            <a:endParaRPr lang="pl-PL" sz="1500" b="1" dirty="0">
              <a:ln w="3175" cmpd="sng">
                <a:noFill/>
                <a:prstDash val="solid"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5602" name="Picture 2" descr="K:\Przeglądy KKiT\Przegląd 2015\OKŁADKI\Wyróżnienie MT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98437"/>
            <a:ext cx="3456384" cy="4755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>
            <a:off x="8451" y="620890"/>
            <a:ext cx="83200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400" b="1" cap="all" dirty="0">
                <a:ln w="9000" cmpd="sng">
                  <a:noFill/>
                  <a:prstDash val="solid"/>
                </a:ln>
                <a:solidFill>
                  <a:srgbClr val="234F77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</a:rPr>
              <a:t>Wyróżnienie </a:t>
            </a:r>
          </a:p>
          <a:p>
            <a:pPr algn="ctr">
              <a:defRPr/>
            </a:pPr>
            <a:r>
              <a:rPr lang="pl-PL" sz="2400" b="1" cap="all" dirty="0">
                <a:ln w="9000" cmpd="sng">
                  <a:noFill/>
                  <a:prstDash val="solid"/>
                </a:ln>
                <a:solidFill>
                  <a:srgbClr val="234F77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</a:rPr>
              <a:t>Marszałka </a:t>
            </a:r>
            <a:endParaRPr lang="pl-PL" sz="2400" b="1" cap="all" dirty="0" smtClean="0">
              <a:ln w="9000" cmpd="sng">
                <a:noFill/>
                <a:prstDash val="solid"/>
              </a:ln>
              <a:solidFill>
                <a:srgbClr val="234F77"/>
              </a:solidFill>
              <a:effectLst>
                <a:reflection blurRad="12700" stA="28000" endPos="45000" dist="1000" dir="5400000" sy="-100000" algn="bl" rotWithShape="0"/>
              </a:effectLst>
              <a:latin typeface="Calibri" panose="020F0502020204030204" pitchFamily="34" charset="0"/>
            </a:endParaRPr>
          </a:p>
          <a:p>
            <a:pPr algn="ctr">
              <a:defRPr/>
            </a:pPr>
            <a:r>
              <a:rPr lang="pl-PL" sz="2400" b="1" cap="all" dirty="0" smtClean="0">
                <a:ln w="9000" cmpd="sng">
                  <a:noFill/>
                  <a:prstDash val="solid"/>
                </a:ln>
                <a:solidFill>
                  <a:srgbClr val="234F77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</a:rPr>
              <a:t>Województwa </a:t>
            </a:r>
            <a:r>
              <a:rPr lang="pl-PL" sz="2400" b="1" cap="all" dirty="0">
                <a:ln w="9000" cmpd="sng">
                  <a:noFill/>
                  <a:prstDash val="solid"/>
                </a:ln>
                <a:solidFill>
                  <a:srgbClr val="234F77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</a:rPr>
              <a:t>Wielkopolskiego</a:t>
            </a:r>
          </a:p>
        </p:txBody>
      </p:sp>
      <p:sp>
        <p:nvSpPr>
          <p:cNvPr id="2" name="Prostokąt 1"/>
          <p:cNvSpPr/>
          <p:nvPr/>
        </p:nvSpPr>
        <p:spPr>
          <a:xfrm>
            <a:off x="899592" y="2780928"/>
            <a:ext cx="4248472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Bef>
                <a:spcPts val="1800"/>
              </a:spcBef>
            </a:pPr>
            <a:r>
              <a:rPr lang="pl-PL" sz="2000" i="1" dirty="0">
                <a:latin typeface="Calibri" panose="020F0502020204030204" pitchFamily="34" charset="0"/>
              </a:rPr>
              <a:t>Puszcza Zielonka i okolice – </a:t>
            </a:r>
            <a:r>
              <a:rPr lang="pl-PL" sz="2000" i="1" dirty="0" smtClean="0">
                <a:latin typeface="Calibri" panose="020F0502020204030204" pitchFamily="34" charset="0"/>
              </a:rPr>
              <a:t/>
            </a:r>
            <a:br>
              <a:rPr lang="pl-PL" sz="2000" i="1" dirty="0" smtClean="0">
                <a:latin typeface="Calibri" panose="020F0502020204030204" pitchFamily="34" charset="0"/>
              </a:rPr>
            </a:br>
            <a:r>
              <a:rPr lang="pl-PL" sz="2000" i="1" dirty="0" smtClean="0">
                <a:latin typeface="Calibri" panose="020F0502020204030204" pitchFamily="34" charset="0"/>
              </a:rPr>
              <a:t>ścieżki </a:t>
            </a:r>
            <a:r>
              <a:rPr lang="pl-PL" sz="2000" i="1" dirty="0">
                <a:latin typeface="Calibri" panose="020F0502020204030204" pitchFamily="34" charset="0"/>
              </a:rPr>
              <a:t>dydaktyczne. </a:t>
            </a:r>
            <a:r>
              <a:rPr lang="pl-PL" sz="2000" i="1" dirty="0" smtClean="0">
                <a:latin typeface="Calibri" panose="020F0502020204030204" pitchFamily="34" charset="0"/>
              </a:rPr>
              <a:t/>
            </a:r>
            <a:br>
              <a:rPr lang="pl-PL" sz="2000" i="1" dirty="0" smtClean="0">
                <a:latin typeface="Calibri" panose="020F0502020204030204" pitchFamily="34" charset="0"/>
              </a:rPr>
            </a:br>
            <a:r>
              <a:rPr lang="pl-PL" sz="2000" i="1" dirty="0" smtClean="0">
                <a:latin typeface="Calibri" panose="020F0502020204030204" pitchFamily="34" charset="0"/>
              </a:rPr>
              <a:t>Praktyczny </a:t>
            </a:r>
            <a:r>
              <a:rPr lang="pl-PL" sz="2000" i="1" dirty="0">
                <a:latin typeface="Calibri" panose="020F0502020204030204" pitchFamily="34" charset="0"/>
              </a:rPr>
              <a:t>przewodnik wycieczek przyrodniczo-historycznych </a:t>
            </a:r>
            <a:r>
              <a:rPr lang="pl-PL" sz="2000" i="1" dirty="0" smtClean="0">
                <a:latin typeface="Calibri" panose="020F0502020204030204" pitchFamily="34" charset="0"/>
              </a:rPr>
              <a:t/>
            </a:r>
            <a:br>
              <a:rPr lang="pl-PL" sz="2000" i="1" dirty="0" smtClean="0">
                <a:latin typeface="Calibri" panose="020F0502020204030204" pitchFamily="34" charset="0"/>
              </a:rPr>
            </a:br>
            <a:r>
              <a:rPr lang="pl-PL" sz="2000" i="1" dirty="0" smtClean="0">
                <a:latin typeface="Calibri" panose="020F0502020204030204" pitchFamily="34" charset="0"/>
              </a:rPr>
              <a:t>wraz </a:t>
            </a:r>
            <a:r>
              <a:rPr lang="pl-PL" sz="2000" i="1" dirty="0">
                <a:latin typeface="Calibri" panose="020F0502020204030204" pitchFamily="34" charset="0"/>
              </a:rPr>
              <a:t>z kartami </a:t>
            </a:r>
            <a:r>
              <a:rPr lang="pl-PL" sz="2000" i="1" dirty="0" smtClean="0">
                <a:latin typeface="Calibri" panose="020F0502020204030204" pitchFamily="34" charset="0"/>
              </a:rPr>
              <a:t>pracy </a:t>
            </a:r>
          </a:p>
          <a:p>
            <a:pPr algn="ctr">
              <a:lnSpc>
                <a:spcPct val="110000"/>
              </a:lnSpc>
              <a:spcBef>
                <a:spcPts val="1800"/>
              </a:spcBef>
            </a:pPr>
            <a:r>
              <a:rPr lang="pl-PL" sz="2000" b="1" dirty="0" smtClean="0">
                <a:solidFill>
                  <a:srgbClr val="005DA2"/>
                </a:solidFill>
                <a:latin typeface="Calibri" panose="020F0502020204030204" pitchFamily="34" charset="0"/>
              </a:rPr>
              <a:t>Związek </a:t>
            </a:r>
            <a:r>
              <a:rPr lang="pl-PL" sz="2000" b="1" dirty="0">
                <a:solidFill>
                  <a:srgbClr val="005DA2"/>
                </a:solidFill>
                <a:latin typeface="Calibri" panose="020F0502020204030204" pitchFamily="34" charset="0"/>
              </a:rPr>
              <a:t>Międzygminny </a:t>
            </a:r>
            <a:r>
              <a:rPr lang="pl-PL" sz="2000" b="1" dirty="0" smtClean="0">
                <a:solidFill>
                  <a:srgbClr val="005DA2"/>
                </a:solidFill>
                <a:latin typeface="Calibri" panose="020F0502020204030204" pitchFamily="34" charset="0"/>
              </a:rPr>
              <a:t/>
            </a:r>
            <a:br>
              <a:rPr lang="pl-PL" sz="2000" b="1" dirty="0" smtClean="0">
                <a:solidFill>
                  <a:srgbClr val="005DA2"/>
                </a:solidFill>
                <a:latin typeface="Calibri" panose="020F0502020204030204" pitchFamily="34" charset="0"/>
              </a:rPr>
            </a:br>
            <a:r>
              <a:rPr lang="pl-PL" sz="2000" b="1" dirty="0" smtClean="0">
                <a:solidFill>
                  <a:srgbClr val="005DA2"/>
                </a:solidFill>
                <a:latin typeface="Calibri" panose="020F0502020204030204" pitchFamily="34" charset="0"/>
              </a:rPr>
              <a:t>„</a:t>
            </a:r>
            <a:r>
              <a:rPr lang="pl-PL" sz="2000" b="1" dirty="0">
                <a:solidFill>
                  <a:srgbClr val="005DA2"/>
                </a:solidFill>
                <a:latin typeface="Calibri" panose="020F0502020204030204" pitchFamily="34" charset="0"/>
              </a:rPr>
              <a:t>Puszcza Zielonka</a:t>
            </a:r>
            <a:r>
              <a:rPr lang="pl-PL" sz="2000" b="1" dirty="0" smtClean="0">
                <a:solidFill>
                  <a:srgbClr val="005DA2"/>
                </a:solidFill>
                <a:latin typeface="Calibri" panose="020F0502020204030204" pitchFamily="34" charset="0"/>
              </a:rPr>
              <a:t>”</a:t>
            </a:r>
            <a:r>
              <a:rPr lang="pl-PL" sz="2000" b="1" dirty="0" smtClean="0">
                <a:latin typeface="Calibri" panose="020F0502020204030204" pitchFamily="34" charset="0"/>
              </a:rPr>
              <a:t> </a:t>
            </a:r>
          </a:p>
          <a:p>
            <a:pPr algn="ctr">
              <a:lnSpc>
                <a:spcPct val="110000"/>
              </a:lnSpc>
              <a:spcBef>
                <a:spcPts val="1800"/>
              </a:spcBef>
            </a:pPr>
            <a:r>
              <a:rPr lang="pl-PL" sz="2000" dirty="0" smtClean="0">
                <a:latin typeface="Calibri" panose="020F0502020204030204" pitchFamily="34" charset="0"/>
              </a:rPr>
              <a:t>Murowana </a:t>
            </a:r>
            <a:r>
              <a:rPr lang="pl-PL" sz="2000" dirty="0">
                <a:latin typeface="Calibri" panose="020F0502020204030204" pitchFamily="34" charset="0"/>
              </a:rPr>
              <a:t>Goślina</a:t>
            </a:r>
            <a:r>
              <a:rPr lang="pl-PL" sz="2000" b="1" dirty="0">
                <a:latin typeface="Calibri" panose="020F0502020204030204" pitchFamily="34" charset="0"/>
              </a:rPr>
              <a:t> </a:t>
            </a:r>
            <a:r>
              <a:rPr lang="pl-PL" sz="2000" dirty="0" smtClean="0">
                <a:latin typeface="Calibri" panose="020F0502020204030204" pitchFamily="34" charset="0"/>
              </a:rPr>
              <a:t>2014</a:t>
            </a:r>
            <a:endParaRPr lang="pl-PL" sz="2000" dirty="0">
              <a:latin typeface="Calibri" panose="020F0502020204030204" pitchFamily="34" charset="0"/>
            </a:endParaRPr>
          </a:p>
        </p:txBody>
      </p:sp>
      <p:pic>
        <p:nvPicPr>
          <p:cNvPr id="32775" name="Picture 9" descr="http://www.umww.pl/attachments/article/9050/Marsza%C5%82ek%20Wojew%C3%B3dztwa%20Wielkopolskie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815330"/>
            <a:ext cx="208915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rostokąt 9"/>
          <p:cNvSpPr/>
          <p:nvPr/>
        </p:nvSpPr>
        <p:spPr>
          <a:xfrm>
            <a:off x="0" y="32657"/>
            <a:ext cx="914400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500" b="1" dirty="0" smtClean="0">
                <a:ln w="3175" cmpd="sng">
                  <a:noFill/>
                  <a:prstDash val="solid"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XXIV  </a:t>
            </a:r>
            <a:r>
              <a:rPr lang="pl-PL" altLang="pl-PL" sz="1500" b="1" dirty="0" smtClean="0">
                <a:ln w="3175" cmpd="sng">
                  <a:noFill/>
                  <a:prstDash val="solid"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OGÓLNOPOLSKI PRZEGLĄD KSIĄŻKI KRAJOZNAWCZEJ I TURYSTYCZNEJ  ∙  POZNAŃ 2015</a:t>
            </a:r>
            <a:endParaRPr lang="pl-PL" sz="1500" b="1" dirty="0">
              <a:ln w="3175" cmpd="sng">
                <a:noFill/>
                <a:prstDash val="solid"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6626" name="Picture 2" descr="C:\Users\Monika Luty\Desktop\Puszcza zielonk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015846"/>
            <a:ext cx="2433345" cy="40801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0" y="648661"/>
            <a:ext cx="831641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400" b="1" cap="all" dirty="0">
                <a:ln w="9000" cmpd="sng">
                  <a:noFill/>
                  <a:prstDash val="solid"/>
                </a:ln>
                <a:solidFill>
                  <a:srgbClr val="234F77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</a:rPr>
              <a:t>Wyróżnienie </a:t>
            </a:r>
          </a:p>
          <a:p>
            <a:pPr algn="ctr">
              <a:defRPr/>
            </a:pPr>
            <a:r>
              <a:rPr lang="pl-PL" sz="2400" b="1" cap="all" dirty="0">
                <a:ln w="9000" cmpd="sng">
                  <a:noFill/>
                  <a:prstDash val="solid"/>
                </a:ln>
                <a:solidFill>
                  <a:srgbClr val="234F77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</a:rPr>
              <a:t>Prezesa Zarządu Głównego PTTK </a:t>
            </a:r>
          </a:p>
        </p:txBody>
      </p:sp>
      <p:sp>
        <p:nvSpPr>
          <p:cNvPr id="33796" name="Prostokąt 1"/>
          <p:cNvSpPr>
            <a:spLocks noChangeArrowheads="1"/>
          </p:cNvSpPr>
          <p:nvPr/>
        </p:nvSpPr>
        <p:spPr bwMode="auto">
          <a:xfrm>
            <a:off x="827583" y="2132856"/>
            <a:ext cx="4392489" cy="4147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7F8FA9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 algn="ctr">
              <a:spcBef>
                <a:spcPts val="400"/>
              </a:spcBef>
              <a:buNone/>
            </a:pPr>
            <a:r>
              <a:rPr lang="pl-PL" sz="1700" dirty="0"/>
              <a:t>Seria:</a:t>
            </a:r>
            <a:r>
              <a:rPr lang="pl-PL" sz="1800" dirty="0"/>
              <a:t> </a:t>
            </a:r>
            <a:endParaRPr lang="pl-PL" sz="1800" dirty="0" smtClean="0"/>
          </a:p>
          <a:p>
            <a:pPr lvl="0" algn="ctr">
              <a:lnSpc>
                <a:spcPct val="110000"/>
              </a:lnSpc>
              <a:buNone/>
            </a:pPr>
            <a:r>
              <a:rPr lang="pl-PL" sz="2000" i="1" dirty="0" smtClean="0"/>
              <a:t>Tradycja </a:t>
            </a:r>
            <a:r>
              <a:rPr lang="pl-PL" sz="2000" i="1" dirty="0"/>
              <a:t>Mazowsza. </a:t>
            </a:r>
            <a:r>
              <a:rPr lang="pl-PL" sz="2000" i="1" dirty="0" smtClean="0"/>
              <a:t/>
            </a:r>
            <a:br>
              <a:rPr lang="pl-PL" sz="2000" i="1" dirty="0" smtClean="0"/>
            </a:br>
            <a:r>
              <a:rPr lang="pl-PL" sz="2000" i="1" dirty="0" smtClean="0"/>
              <a:t>Przewodniki subiektywne</a:t>
            </a:r>
            <a:r>
              <a:rPr lang="pl-PL" sz="2000" dirty="0" smtClean="0"/>
              <a:t> </a:t>
            </a:r>
          </a:p>
          <a:p>
            <a:pPr lvl="0" algn="ctr">
              <a:lnSpc>
                <a:spcPct val="110000"/>
              </a:lnSpc>
              <a:spcBef>
                <a:spcPts val="1800"/>
              </a:spcBef>
              <a:buNone/>
            </a:pPr>
            <a:r>
              <a:rPr lang="pl-PL" sz="2000" b="1" dirty="0" smtClean="0">
                <a:solidFill>
                  <a:srgbClr val="005DA2"/>
                </a:solidFill>
              </a:rPr>
              <a:t>Mazowiecki </a:t>
            </a:r>
            <a:r>
              <a:rPr lang="pl-PL" sz="2000" b="1" dirty="0">
                <a:solidFill>
                  <a:srgbClr val="005DA2"/>
                </a:solidFill>
              </a:rPr>
              <a:t>Instytut </a:t>
            </a:r>
            <a:r>
              <a:rPr lang="pl-PL" sz="2000" b="1" dirty="0" smtClean="0">
                <a:solidFill>
                  <a:srgbClr val="005DA2"/>
                </a:solidFill>
              </a:rPr>
              <a:t>Kultury</a:t>
            </a:r>
            <a:endParaRPr lang="pl-PL" sz="2000" dirty="0" smtClean="0"/>
          </a:p>
          <a:p>
            <a:pPr lvl="0" algn="ctr">
              <a:lnSpc>
                <a:spcPct val="110000"/>
              </a:lnSpc>
              <a:spcBef>
                <a:spcPts val="1800"/>
              </a:spcBef>
              <a:buNone/>
            </a:pPr>
            <a:r>
              <a:rPr lang="pl-PL" sz="2000" dirty="0" smtClean="0"/>
              <a:t>Warszawa 2014-2015</a:t>
            </a:r>
          </a:p>
          <a:p>
            <a:pPr lvl="0" algn="ctr">
              <a:lnSpc>
                <a:spcPct val="110000"/>
              </a:lnSpc>
              <a:spcBef>
                <a:spcPts val="1200"/>
              </a:spcBef>
              <a:buNone/>
            </a:pPr>
            <a:endParaRPr lang="pl-PL" sz="600" dirty="0"/>
          </a:p>
          <a:p>
            <a:pPr lvl="0">
              <a:lnSpc>
                <a:spcPct val="110000"/>
              </a:lnSpc>
              <a:spcBef>
                <a:spcPts val="1200"/>
              </a:spcBef>
            </a:pPr>
            <a:r>
              <a:rPr lang="pl-PL" sz="1800" i="1" dirty="0" smtClean="0"/>
              <a:t>  </a:t>
            </a:r>
            <a:r>
              <a:rPr lang="pl-PL" sz="1700" i="1" dirty="0" smtClean="0"/>
              <a:t>Tradycja </a:t>
            </a:r>
            <a:r>
              <a:rPr lang="pl-PL" sz="1700" i="1" dirty="0"/>
              <a:t>Mazowsza: powiat łosicki. Przewodnik </a:t>
            </a:r>
            <a:r>
              <a:rPr lang="pl-PL" sz="1700" i="1" dirty="0" smtClean="0"/>
              <a:t>subiektywny</a:t>
            </a:r>
          </a:p>
          <a:p>
            <a:pPr lvl="0">
              <a:lnSpc>
                <a:spcPct val="110000"/>
              </a:lnSpc>
              <a:spcBef>
                <a:spcPts val="1200"/>
              </a:spcBef>
            </a:pPr>
            <a:r>
              <a:rPr lang="pl-PL" sz="1700" i="1" dirty="0"/>
              <a:t> </a:t>
            </a:r>
            <a:r>
              <a:rPr lang="pl-PL" sz="1700" i="1" dirty="0" smtClean="0"/>
              <a:t> Tradycja </a:t>
            </a:r>
            <a:r>
              <a:rPr lang="pl-PL" sz="1700" i="1" dirty="0"/>
              <a:t>Mazowsza: powiat radomski. Przewodnik </a:t>
            </a:r>
            <a:r>
              <a:rPr lang="pl-PL" sz="1700" i="1" dirty="0" smtClean="0"/>
              <a:t>subiektywny</a:t>
            </a:r>
            <a:r>
              <a:rPr lang="pl-PL" sz="1700" dirty="0" smtClean="0"/>
              <a:t> </a:t>
            </a:r>
            <a:endParaRPr lang="pl-PL" altLang="pl-PL" sz="1700" dirty="0"/>
          </a:p>
        </p:txBody>
      </p:sp>
      <p:sp>
        <p:nvSpPr>
          <p:cNvPr id="10" name="Prostokąt 9"/>
          <p:cNvSpPr/>
          <p:nvPr/>
        </p:nvSpPr>
        <p:spPr>
          <a:xfrm>
            <a:off x="0" y="32657"/>
            <a:ext cx="914400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500" b="1" dirty="0" smtClean="0">
                <a:ln w="3175" cmpd="sng">
                  <a:noFill/>
                  <a:prstDash val="solid"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XXIV  </a:t>
            </a:r>
            <a:r>
              <a:rPr lang="pl-PL" altLang="pl-PL" sz="1500" b="1" dirty="0" smtClean="0">
                <a:ln w="3175" cmpd="sng">
                  <a:noFill/>
                  <a:prstDash val="solid"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OGÓLNOPOLSKI PRZEGLĄD KSIĄŻKI KRAJOZNAWCZEJ I TURYSTYCZNEJ  ∙  POZNAŃ 2015</a:t>
            </a:r>
            <a:endParaRPr lang="pl-PL" sz="1500" b="1" dirty="0">
              <a:ln w="3175" cmpd="sng">
                <a:noFill/>
                <a:prstDash val="solid"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7651" name="Picture 3" descr="K:\Przeglądy KKiT\Przegląd 2015\OKŁADKI\Wyróżnienie PTTK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378" y="1628800"/>
            <a:ext cx="2849900" cy="4027226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K:\Przeglądy KKiT\Przegląd 2015\OKŁADKI\Wyróżnienie PTTK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2209" y="2708920"/>
            <a:ext cx="2871400" cy="4005726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2" descr="C:\Users\Monika Luty\Desktop\Przegląd Poznań 2013\Logotypy instytucji\logo\logo ptt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648661"/>
            <a:ext cx="936104" cy="940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1" y="859038"/>
            <a:ext cx="831641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400" b="1" cap="all" dirty="0">
                <a:ln w="9000" cmpd="sng">
                  <a:noFill/>
                  <a:prstDash val="solid"/>
                </a:ln>
                <a:solidFill>
                  <a:srgbClr val="234F77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</a:rPr>
              <a:t>Wyróżnienie </a:t>
            </a:r>
          </a:p>
          <a:p>
            <a:pPr algn="ctr">
              <a:defRPr/>
            </a:pPr>
            <a:r>
              <a:rPr lang="pl-PL" sz="2400" b="1" cap="all" dirty="0" smtClean="0">
                <a:ln w="9000" cmpd="sng">
                  <a:noFill/>
                  <a:prstDash val="solid"/>
                </a:ln>
                <a:solidFill>
                  <a:srgbClr val="234F77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</a:rPr>
              <a:t>Muzeum SPORTU I TURYSTYKI W WARSZAWIE</a:t>
            </a:r>
            <a:endParaRPr lang="pl-PL" sz="2400" b="1" cap="all" dirty="0">
              <a:ln w="9000" cmpd="sng">
                <a:noFill/>
                <a:prstDash val="solid"/>
              </a:ln>
              <a:solidFill>
                <a:srgbClr val="234F77"/>
              </a:solidFill>
              <a:effectLst>
                <a:reflection blurRad="12700" stA="28000" endPos="45000" dist="1000" dir="5400000" sy="-100000" algn="bl" rotWithShape="0"/>
              </a:effectLst>
              <a:latin typeface="Calibri" panose="020F0502020204030204" pitchFamily="34" charset="0"/>
            </a:endParaRPr>
          </a:p>
        </p:txBody>
      </p:sp>
      <p:sp>
        <p:nvSpPr>
          <p:cNvPr id="37893" name="Prostokąt 1"/>
          <p:cNvSpPr>
            <a:spLocks noChangeArrowheads="1"/>
          </p:cNvSpPr>
          <p:nvPr/>
        </p:nvSpPr>
        <p:spPr bwMode="auto">
          <a:xfrm>
            <a:off x="5148064" y="3284984"/>
            <a:ext cx="3312368" cy="2460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7F8FA9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ts val="1800"/>
              </a:spcBef>
              <a:buClrTx/>
              <a:buSzTx/>
              <a:buFontTx/>
              <a:buNone/>
            </a:pPr>
            <a:r>
              <a:rPr lang="pl-PL" sz="2000" i="1" dirty="0"/>
              <a:t>Polanica Zdrój </a:t>
            </a:r>
            <a:r>
              <a:rPr lang="pl-PL" sz="2000" i="1" dirty="0" smtClean="0"/>
              <a:t/>
            </a:r>
            <a:br>
              <a:rPr lang="pl-PL" sz="2000" i="1" dirty="0" smtClean="0"/>
            </a:br>
            <a:r>
              <a:rPr lang="pl-PL" sz="2000" i="1" dirty="0" smtClean="0"/>
              <a:t>w </a:t>
            </a:r>
            <a:r>
              <a:rPr lang="pl-PL" sz="2000" i="1" dirty="0"/>
              <a:t>obiektywie </a:t>
            </a:r>
            <a:r>
              <a:rPr lang="pl-PL" sz="2000" i="1" dirty="0" smtClean="0"/>
              <a:t>Alojzego Milki</a:t>
            </a:r>
            <a:r>
              <a:rPr lang="pl-PL" sz="2000" dirty="0" smtClean="0"/>
              <a:t> </a:t>
            </a:r>
          </a:p>
          <a:p>
            <a:pPr algn="ctr" eaLnBrk="1" hangingPunct="1">
              <a:lnSpc>
                <a:spcPct val="110000"/>
              </a:lnSpc>
              <a:spcBef>
                <a:spcPts val="1800"/>
              </a:spcBef>
              <a:buClrTx/>
              <a:buSzTx/>
              <a:buFontTx/>
              <a:buNone/>
            </a:pPr>
            <a:r>
              <a:rPr lang="pl-PL" sz="2000" dirty="0" smtClean="0"/>
              <a:t>opr</a:t>
            </a:r>
            <a:r>
              <a:rPr lang="pl-PL" sz="2000" dirty="0"/>
              <a:t>. Zbigniew </a:t>
            </a:r>
            <a:r>
              <a:rPr lang="pl-PL" sz="2000" dirty="0" smtClean="0"/>
              <a:t>Franczukowski</a:t>
            </a:r>
          </a:p>
          <a:p>
            <a:pPr algn="ctr" eaLnBrk="1" hangingPunct="1">
              <a:lnSpc>
                <a:spcPct val="110000"/>
              </a:lnSpc>
              <a:spcBef>
                <a:spcPts val="1800"/>
              </a:spcBef>
              <a:buClrTx/>
              <a:buSzTx/>
              <a:buFontTx/>
              <a:buNone/>
            </a:pPr>
            <a:r>
              <a:rPr lang="pl-PL" sz="2000" b="1" dirty="0" smtClean="0">
                <a:solidFill>
                  <a:srgbClr val="005DA2"/>
                </a:solidFill>
              </a:rPr>
              <a:t>Wydawnictwo Press-Forum</a:t>
            </a:r>
            <a:r>
              <a:rPr lang="pl-PL" sz="2000" dirty="0" smtClean="0"/>
              <a:t> </a:t>
            </a:r>
          </a:p>
          <a:p>
            <a:pPr algn="ctr" eaLnBrk="1" hangingPunct="1">
              <a:lnSpc>
                <a:spcPct val="110000"/>
              </a:lnSpc>
              <a:spcBef>
                <a:spcPts val="1800"/>
              </a:spcBef>
              <a:buClrTx/>
              <a:buSzTx/>
              <a:buFontTx/>
              <a:buNone/>
            </a:pPr>
            <a:r>
              <a:rPr lang="pl-PL" sz="2000" dirty="0" smtClean="0"/>
              <a:t>Polanica </a:t>
            </a:r>
            <a:r>
              <a:rPr lang="pl-PL" sz="2000" dirty="0"/>
              <a:t>Zdrój </a:t>
            </a:r>
            <a:r>
              <a:rPr lang="pl-PL" sz="2000" dirty="0" smtClean="0"/>
              <a:t>2014</a:t>
            </a:r>
            <a:endParaRPr lang="pl-PL" altLang="pl-PL" sz="2000" dirty="0"/>
          </a:p>
        </p:txBody>
      </p:sp>
      <p:sp>
        <p:nvSpPr>
          <p:cNvPr id="10" name="Prostokąt 9"/>
          <p:cNvSpPr/>
          <p:nvPr/>
        </p:nvSpPr>
        <p:spPr>
          <a:xfrm>
            <a:off x="0" y="32657"/>
            <a:ext cx="914400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500" b="1" dirty="0" smtClean="0">
                <a:ln w="3175" cmpd="sng">
                  <a:noFill/>
                  <a:prstDash val="solid"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XXIV  </a:t>
            </a:r>
            <a:r>
              <a:rPr lang="pl-PL" altLang="pl-PL" sz="1500" b="1" dirty="0" smtClean="0">
                <a:ln w="3175" cmpd="sng">
                  <a:noFill/>
                  <a:prstDash val="solid"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OGÓLNOPOLSKI PRZEGLĄD KSIĄŻKI KRAJOZNAWCZEJ I TURYSTYCZNEJ  ∙  POZNAŃ 2015</a:t>
            </a:r>
            <a:endParaRPr lang="pl-PL" sz="1500" b="1" dirty="0">
              <a:ln w="3175" cmpd="sng">
                <a:noFill/>
                <a:prstDash val="solid"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8674" name="Picture 2" descr="K:\Przeglądy KKiT\Przegląd 2015\OKŁADKI\Wyróżnienie Muzeum Si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09" y="2420888"/>
            <a:ext cx="4901254" cy="3456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4338" name="Picture 2" descr="Muzeum Sportu i Turystyk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996" y="908720"/>
            <a:ext cx="1186972" cy="120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2457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Monika Luty\Desktop\Przegląd Poznań 2013\Logotypy instytucji\logo PTW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30242"/>
            <a:ext cx="1312863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rostokąt 4"/>
          <p:cNvSpPr/>
          <p:nvPr/>
        </p:nvSpPr>
        <p:spPr>
          <a:xfrm>
            <a:off x="683568" y="859038"/>
            <a:ext cx="846043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400" b="1" cap="all" dirty="0">
                <a:ln w="9000" cmpd="sng">
                  <a:noFill/>
                  <a:prstDash val="solid"/>
                </a:ln>
                <a:solidFill>
                  <a:srgbClr val="234F77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</a:rPr>
              <a:t>Wyróżnienie </a:t>
            </a:r>
          </a:p>
          <a:p>
            <a:pPr algn="ctr">
              <a:defRPr/>
            </a:pPr>
            <a:r>
              <a:rPr lang="pl-PL" sz="2400" b="1" cap="all" dirty="0">
                <a:ln w="9000" cmpd="sng">
                  <a:noFill/>
                  <a:prstDash val="solid"/>
                </a:ln>
                <a:solidFill>
                  <a:srgbClr val="234F77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</a:rPr>
              <a:t>Polskiego </a:t>
            </a:r>
            <a:r>
              <a:rPr lang="pl-PL" sz="2400" b="1" cap="all" dirty="0" smtClean="0">
                <a:ln w="9000" cmpd="sng">
                  <a:noFill/>
                  <a:prstDash val="solid"/>
                </a:ln>
                <a:solidFill>
                  <a:srgbClr val="234F77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</a:rPr>
              <a:t>Towarzystwa Wydawców </a:t>
            </a:r>
            <a:r>
              <a:rPr lang="pl-PL" sz="2400" b="1" cap="all" dirty="0">
                <a:ln w="9000" cmpd="sng">
                  <a:noFill/>
                  <a:prstDash val="solid"/>
                </a:ln>
                <a:solidFill>
                  <a:srgbClr val="234F77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</a:rPr>
              <a:t>Książek</a:t>
            </a:r>
          </a:p>
        </p:txBody>
      </p:sp>
      <p:sp>
        <p:nvSpPr>
          <p:cNvPr id="37893" name="Prostokąt 1"/>
          <p:cNvSpPr>
            <a:spLocks noChangeArrowheads="1"/>
          </p:cNvSpPr>
          <p:nvPr/>
        </p:nvSpPr>
        <p:spPr bwMode="auto">
          <a:xfrm>
            <a:off x="1115616" y="3501008"/>
            <a:ext cx="3673475" cy="2460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7F8FA9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ts val="1800"/>
              </a:spcBef>
              <a:buClrTx/>
              <a:buSzTx/>
              <a:buFontTx/>
              <a:buNone/>
            </a:pPr>
            <a:r>
              <a:rPr lang="pl-PL" sz="2000" i="1" dirty="0"/>
              <a:t>Cmentarze z I wojny światowej </a:t>
            </a:r>
            <a:r>
              <a:rPr lang="pl-PL" sz="2000" i="1" dirty="0" smtClean="0"/>
              <a:t/>
            </a:r>
            <a:br>
              <a:rPr lang="pl-PL" sz="2000" i="1" dirty="0" smtClean="0"/>
            </a:br>
            <a:r>
              <a:rPr lang="pl-PL" sz="2000" i="1" dirty="0" smtClean="0"/>
              <a:t>w </a:t>
            </a:r>
            <a:r>
              <a:rPr lang="pl-PL" sz="2000" i="1" dirty="0"/>
              <a:t>Beskidzie Niskim </a:t>
            </a:r>
            <a:r>
              <a:rPr lang="pl-PL" sz="2000" i="1" dirty="0" smtClean="0"/>
              <a:t>i </a:t>
            </a:r>
            <a:r>
              <a:rPr lang="pl-PL" sz="2000" i="1" dirty="0"/>
              <a:t>na </a:t>
            </a:r>
            <a:r>
              <a:rPr lang="pl-PL" sz="2000" i="1" dirty="0" smtClean="0"/>
              <a:t>Pogórzu</a:t>
            </a:r>
            <a:r>
              <a:rPr lang="pl-PL" sz="2000" dirty="0" smtClean="0"/>
              <a:t> </a:t>
            </a:r>
          </a:p>
          <a:p>
            <a:pPr algn="ctr" eaLnBrk="1" hangingPunct="1">
              <a:lnSpc>
                <a:spcPct val="110000"/>
              </a:lnSpc>
              <a:spcBef>
                <a:spcPts val="1800"/>
              </a:spcBef>
              <a:buClrTx/>
              <a:buSzTx/>
              <a:buFontTx/>
              <a:buNone/>
            </a:pPr>
            <a:r>
              <a:rPr lang="pl-PL" sz="2000" dirty="0" smtClean="0"/>
              <a:t>Jan Majewski</a:t>
            </a:r>
          </a:p>
          <a:p>
            <a:pPr algn="ctr" eaLnBrk="1" hangingPunct="1">
              <a:lnSpc>
                <a:spcPct val="110000"/>
              </a:lnSpc>
              <a:spcBef>
                <a:spcPts val="1800"/>
              </a:spcBef>
              <a:buClrTx/>
              <a:buSzTx/>
              <a:buFontTx/>
              <a:buNone/>
            </a:pPr>
            <a:r>
              <a:rPr lang="pl-PL" sz="2000" b="1" dirty="0" smtClean="0">
                <a:solidFill>
                  <a:srgbClr val="005DA2"/>
                </a:solidFill>
              </a:rPr>
              <a:t>Wydawnictwo </a:t>
            </a:r>
            <a:r>
              <a:rPr lang="pl-PL" sz="2000" b="1" dirty="0" err="1" smtClean="0">
                <a:solidFill>
                  <a:srgbClr val="005DA2"/>
                </a:solidFill>
              </a:rPr>
              <a:t>Krużwir</a:t>
            </a:r>
            <a:r>
              <a:rPr lang="pl-PL" sz="2000" dirty="0" smtClean="0">
                <a:solidFill>
                  <a:srgbClr val="005DA2"/>
                </a:solidFill>
              </a:rPr>
              <a:t> </a:t>
            </a:r>
          </a:p>
          <a:p>
            <a:pPr algn="ctr" eaLnBrk="1" hangingPunct="1">
              <a:lnSpc>
                <a:spcPct val="110000"/>
              </a:lnSpc>
              <a:spcBef>
                <a:spcPts val="1800"/>
              </a:spcBef>
              <a:buClrTx/>
              <a:buSzTx/>
              <a:buFontTx/>
              <a:buNone/>
            </a:pPr>
            <a:r>
              <a:rPr lang="pl-PL" sz="2000" dirty="0" smtClean="0"/>
              <a:t>Skołyszyn </a:t>
            </a:r>
            <a:r>
              <a:rPr lang="pl-PL" sz="2000" dirty="0"/>
              <a:t>2015</a:t>
            </a:r>
            <a:endParaRPr lang="pl-PL" altLang="pl-PL" sz="2000" dirty="0"/>
          </a:p>
        </p:txBody>
      </p:sp>
      <p:sp>
        <p:nvSpPr>
          <p:cNvPr id="10" name="Prostokąt 9"/>
          <p:cNvSpPr/>
          <p:nvPr/>
        </p:nvSpPr>
        <p:spPr>
          <a:xfrm>
            <a:off x="0" y="32657"/>
            <a:ext cx="914400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500" b="1" dirty="0" smtClean="0">
                <a:ln w="3175" cmpd="sng">
                  <a:noFill/>
                  <a:prstDash val="solid"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XXIV  </a:t>
            </a:r>
            <a:r>
              <a:rPr lang="pl-PL" altLang="pl-PL" sz="1500" b="1" dirty="0" smtClean="0">
                <a:ln w="3175" cmpd="sng">
                  <a:noFill/>
                  <a:prstDash val="solid"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OGÓLNOPOLSKI PRZEGLĄD KSIĄŻKI KRAJOZNAWCZEJ I TURYSTYCZNEJ  ∙  POZNAŃ 2015</a:t>
            </a:r>
            <a:endParaRPr lang="pl-PL" sz="1500" b="1" dirty="0">
              <a:ln w="3175" cmpd="sng">
                <a:noFill/>
                <a:prstDash val="solid"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9698" name="Picture 2" descr="K:\Przeglądy KKiT\Przegląd 2015\OKŁADKI\Wyróżnienie PTW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868575"/>
            <a:ext cx="3360005" cy="46390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422" y="931502"/>
            <a:ext cx="1039987" cy="127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rostokąt 4"/>
          <p:cNvSpPr/>
          <p:nvPr/>
        </p:nvSpPr>
        <p:spPr>
          <a:xfrm>
            <a:off x="-2503" y="692696"/>
            <a:ext cx="842101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400" b="1" cap="all" dirty="0">
                <a:ln w="9000" cmpd="sng">
                  <a:noFill/>
                  <a:prstDash val="solid"/>
                </a:ln>
                <a:solidFill>
                  <a:srgbClr val="234F77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</a:rPr>
              <a:t>Wyróżnienie </a:t>
            </a:r>
          </a:p>
          <a:p>
            <a:pPr algn="ctr">
              <a:defRPr/>
            </a:pPr>
            <a:r>
              <a:rPr lang="pl-PL" sz="2400" b="1" cap="all" dirty="0">
                <a:ln w="9000" cmpd="sng">
                  <a:noFill/>
                  <a:prstDash val="solid"/>
                </a:ln>
                <a:solidFill>
                  <a:srgbClr val="234F77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</a:rPr>
              <a:t>Centralnego Ośrodka Turystyki Górskiej PTTK</a:t>
            </a:r>
          </a:p>
        </p:txBody>
      </p:sp>
      <p:sp>
        <p:nvSpPr>
          <p:cNvPr id="38917" name="Prostokąt 1"/>
          <p:cNvSpPr>
            <a:spLocks noChangeArrowheads="1"/>
          </p:cNvSpPr>
          <p:nvPr/>
        </p:nvSpPr>
        <p:spPr bwMode="auto">
          <a:xfrm>
            <a:off x="4283968" y="3068638"/>
            <a:ext cx="4134545" cy="2816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7F8FA9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ts val="1800"/>
              </a:spcBef>
              <a:buClrTx/>
              <a:buSzTx/>
              <a:buFontTx/>
              <a:buNone/>
            </a:pPr>
            <a:r>
              <a:rPr lang="pl-PL" sz="2000" i="1" dirty="0"/>
              <a:t>Babia Góra i okolice. </a:t>
            </a:r>
            <a:r>
              <a:rPr lang="pl-PL" sz="2000" i="1" dirty="0" smtClean="0"/>
              <a:t/>
            </a:r>
            <a:br>
              <a:rPr lang="pl-PL" sz="2000" i="1" dirty="0" smtClean="0"/>
            </a:br>
            <a:r>
              <a:rPr lang="pl-PL" sz="2000" i="1" dirty="0" smtClean="0"/>
              <a:t>Przewodnik </a:t>
            </a:r>
            <a:r>
              <a:rPr lang="pl-PL" sz="2000" i="1" dirty="0"/>
              <a:t>po obszarze Stowarzyszenia Gmin </a:t>
            </a:r>
            <a:r>
              <a:rPr lang="pl-PL" sz="2000" i="1" dirty="0" smtClean="0"/>
              <a:t>Babiogórskich</a:t>
            </a:r>
          </a:p>
          <a:p>
            <a:pPr algn="ctr" eaLnBrk="1" hangingPunct="1">
              <a:lnSpc>
                <a:spcPct val="110000"/>
              </a:lnSpc>
              <a:spcBef>
                <a:spcPts val="1800"/>
              </a:spcBef>
              <a:buClrTx/>
              <a:buSzTx/>
              <a:buFontTx/>
              <a:buNone/>
            </a:pPr>
            <a:r>
              <a:rPr lang="pl-PL" sz="2000" dirty="0" smtClean="0"/>
              <a:t> </a:t>
            </a:r>
            <a:r>
              <a:rPr lang="pl-PL" sz="2000" dirty="0"/>
              <a:t>Marcin </a:t>
            </a:r>
            <a:r>
              <a:rPr lang="pl-PL" sz="2000" dirty="0" smtClean="0"/>
              <a:t>Leśniakiewicz </a:t>
            </a:r>
          </a:p>
          <a:p>
            <a:pPr algn="ctr" eaLnBrk="1" hangingPunct="1">
              <a:lnSpc>
                <a:spcPct val="110000"/>
              </a:lnSpc>
              <a:spcBef>
                <a:spcPts val="1800"/>
              </a:spcBef>
              <a:buClrTx/>
              <a:buSzTx/>
              <a:buFontTx/>
              <a:buNone/>
            </a:pPr>
            <a:r>
              <a:rPr lang="pl-PL" sz="2000" b="1" dirty="0" smtClean="0">
                <a:solidFill>
                  <a:srgbClr val="005DA2"/>
                </a:solidFill>
              </a:rPr>
              <a:t>Stowarzyszenie </a:t>
            </a:r>
            <a:r>
              <a:rPr lang="pl-PL" sz="2000" b="1" dirty="0">
                <a:solidFill>
                  <a:srgbClr val="005DA2"/>
                </a:solidFill>
              </a:rPr>
              <a:t>Gmin </a:t>
            </a:r>
            <a:r>
              <a:rPr lang="pl-PL" sz="2000" b="1" dirty="0" smtClean="0">
                <a:solidFill>
                  <a:srgbClr val="005DA2"/>
                </a:solidFill>
              </a:rPr>
              <a:t>Babiogórskich </a:t>
            </a:r>
          </a:p>
          <a:p>
            <a:pPr algn="ctr" eaLnBrk="1" hangingPunct="1">
              <a:lnSpc>
                <a:spcPct val="110000"/>
              </a:lnSpc>
              <a:spcBef>
                <a:spcPts val="1800"/>
              </a:spcBef>
              <a:buClrTx/>
              <a:buSzTx/>
              <a:buFontTx/>
              <a:buNone/>
            </a:pPr>
            <a:r>
              <a:rPr lang="pl-PL" sz="2000" dirty="0" smtClean="0"/>
              <a:t>Sucha </a:t>
            </a:r>
            <a:r>
              <a:rPr lang="pl-PL" sz="2000" dirty="0"/>
              <a:t>Beskidzka </a:t>
            </a:r>
            <a:r>
              <a:rPr lang="pl-PL" sz="2000" dirty="0" smtClean="0"/>
              <a:t>2015</a:t>
            </a:r>
            <a:endParaRPr lang="pl-PL" altLang="pl-PL" sz="2000" dirty="0"/>
          </a:p>
        </p:txBody>
      </p:sp>
      <p:sp>
        <p:nvSpPr>
          <p:cNvPr id="10" name="Prostokąt 9"/>
          <p:cNvSpPr/>
          <p:nvPr/>
        </p:nvSpPr>
        <p:spPr>
          <a:xfrm>
            <a:off x="0" y="32657"/>
            <a:ext cx="914400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500" b="1" dirty="0" smtClean="0">
                <a:ln w="3175" cmpd="sng">
                  <a:noFill/>
                  <a:prstDash val="solid"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XXIV  </a:t>
            </a:r>
            <a:r>
              <a:rPr lang="pl-PL" altLang="pl-PL" sz="1500" b="1" dirty="0" smtClean="0">
                <a:ln w="3175" cmpd="sng">
                  <a:noFill/>
                  <a:prstDash val="solid"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OGÓLNOPOLSKI PRZEGLĄD KSIĄŻKI KRAJOZNAWCZEJ I TURYSTYCZNEJ  ∙  POZNAŃ 2015</a:t>
            </a:r>
            <a:endParaRPr lang="pl-PL" sz="1500" b="1" dirty="0">
              <a:ln w="3175" cmpd="sng">
                <a:noFill/>
                <a:prstDash val="solid"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0722" name="Picture 2" descr="K:\Przeglądy KKiT\Przegląd 2015\OKŁADKI\Wyróżnienie COT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844824"/>
            <a:ext cx="3039481" cy="41721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0" y="738304"/>
            <a:ext cx="9144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400" b="1" cap="all" dirty="0">
                <a:ln w="9000" cmpd="sng">
                  <a:noFill/>
                  <a:prstDash val="solid"/>
                </a:ln>
                <a:solidFill>
                  <a:srgbClr val="234F77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</a:rPr>
              <a:t>Wyróżnienie </a:t>
            </a:r>
          </a:p>
          <a:p>
            <a:pPr algn="ctr">
              <a:defRPr/>
            </a:pPr>
            <a:r>
              <a:rPr lang="pl-PL" sz="2400" b="1" cap="all" dirty="0">
                <a:ln w="9000" cmpd="sng">
                  <a:noFill/>
                  <a:prstDash val="solid"/>
                </a:ln>
                <a:solidFill>
                  <a:srgbClr val="234F77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</a:rPr>
              <a:t>Centrum Turystyki Wodnej PTTK</a:t>
            </a:r>
          </a:p>
        </p:txBody>
      </p:sp>
      <p:sp>
        <p:nvSpPr>
          <p:cNvPr id="39940" name="Prostokąt 1"/>
          <p:cNvSpPr>
            <a:spLocks noChangeArrowheads="1"/>
          </p:cNvSpPr>
          <p:nvPr/>
        </p:nvSpPr>
        <p:spPr bwMode="auto">
          <a:xfrm>
            <a:off x="827583" y="2924944"/>
            <a:ext cx="3104151" cy="2816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7F8FA9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10000"/>
              </a:lnSpc>
              <a:spcBef>
                <a:spcPts val="1800"/>
              </a:spcBef>
              <a:buNone/>
            </a:pPr>
            <a:r>
              <a:rPr lang="pl-PL" sz="2000" i="1" dirty="0"/>
              <a:t>Opolskie kwitnące. </a:t>
            </a:r>
            <a:r>
              <a:rPr lang="pl-PL" sz="2000" i="1" dirty="0" smtClean="0"/>
              <a:t/>
            </a:r>
            <a:br>
              <a:rPr lang="pl-PL" sz="2000" i="1" dirty="0" smtClean="0"/>
            </a:br>
            <a:r>
              <a:rPr lang="pl-PL" sz="2000" i="1" dirty="0" smtClean="0"/>
              <a:t>Szlaki wodne</a:t>
            </a:r>
            <a:endParaRPr lang="pl-PL" sz="2000" dirty="0" smtClean="0"/>
          </a:p>
          <a:p>
            <a:pPr algn="ctr">
              <a:lnSpc>
                <a:spcPct val="110000"/>
              </a:lnSpc>
              <a:spcBef>
                <a:spcPts val="1800"/>
              </a:spcBef>
              <a:buNone/>
            </a:pPr>
            <a:r>
              <a:rPr lang="pl-PL" sz="2000" dirty="0" smtClean="0"/>
              <a:t>tekst </a:t>
            </a:r>
            <a:r>
              <a:rPr lang="pl-PL" sz="2000" dirty="0"/>
              <a:t>Marek </a:t>
            </a:r>
            <a:r>
              <a:rPr lang="pl-PL" sz="2000" dirty="0" smtClean="0"/>
              <a:t>Lipiński</a:t>
            </a:r>
            <a:endParaRPr lang="pl-PL" sz="2000" dirty="0"/>
          </a:p>
          <a:p>
            <a:pPr algn="ctr">
              <a:lnSpc>
                <a:spcPct val="110000"/>
              </a:lnSpc>
              <a:spcBef>
                <a:spcPts val="1800"/>
              </a:spcBef>
              <a:buNone/>
            </a:pPr>
            <a:r>
              <a:rPr lang="pl-PL" sz="2000" b="1" dirty="0" smtClean="0">
                <a:solidFill>
                  <a:srgbClr val="005DA2"/>
                </a:solidFill>
              </a:rPr>
              <a:t>Urząd </a:t>
            </a:r>
            <a:r>
              <a:rPr lang="pl-PL" sz="2000" b="1" dirty="0">
                <a:solidFill>
                  <a:srgbClr val="005DA2"/>
                </a:solidFill>
              </a:rPr>
              <a:t>Marszałkowski </a:t>
            </a:r>
            <a:r>
              <a:rPr lang="pl-PL" sz="2000" b="1" dirty="0" smtClean="0">
                <a:solidFill>
                  <a:srgbClr val="005DA2"/>
                </a:solidFill>
              </a:rPr>
              <a:t>Województwa Opolskiego</a:t>
            </a:r>
            <a:endParaRPr lang="pl-PL" sz="2000" dirty="0" smtClean="0"/>
          </a:p>
          <a:p>
            <a:pPr algn="ctr">
              <a:lnSpc>
                <a:spcPct val="110000"/>
              </a:lnSpc>
              <a:spcBef>
                <a:spcPts val="1800"/>
              </a:spcBef>
              <a:buNone/>
            </a:pPr>
            <a:r>
              <a:rPr lang="pl-PL" sz="2000" dirty="0" smtClean="0"/>
              <a:t> </a:t>
            </a:r>
            <a:r>
              <a:rPr lang="pl-PL" sz="2000" dirty="0"/>
              <a:t>Opole [2014</a:t>
            </a:r>
            <a:r>
              <a:rPr lang="pl-PL" sz="2000" dirty="0" smtClean="0"/>
              <a:t>]    </a:t>
            </a:r>
            <a:endParaRPr lang="pl-PL" sz="2000" dirty="0"/>
          </a:p>
        </p:txBody>
      </p:sp>
      <p:pic>
        <p:nvPicPr>
          <p:cNvPr id="39941" name="Picture 2" descr="C:\Users\Monika Luty\Desktop\Przegląd Poznań 2013\Logotypy instytucji\logo\logo ptt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2238" y="874713"/>
            <a:ext cx="71755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rostokąt 9"/>
          <p:cNvSpPr/>
          <p:nvPr/>
        </p:nvSpPr>
        <p:spPr>
          <a:xfrm>
            <a:off x="0" y="32657"/>
            <a:ext cx="914400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500" b="1" dirty="0" smtClean="0">
                <a:ln w="3175" cmpd="sng">
                  <a:noFill/>
                  <a:prstDash val="solid"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XXIV  </a:t>
            </a:r>
            <a:r>
              <a:rPr lang="pl-PL" altLang="pl-PL" sz="1500" b="1" dirty="0" smtClean="0">
                <a:ln w="3175" cmpd="sng">
                  <a:noFill/>
                  <a:prstDash val="solid"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OGÓLNOPOLSKI PRZEGLĄD KSIĄŻKI KRAJOZNAWCZEJ I TURYSTYCZNEJ  ∙  POZNAŃ 2015</a:t>
            </a:r>
            <a:endParaRPr lang="pl-PL" sz="1500" b="1" dirty="0">
              <a:ln w="3175" cmpd="sng">
                <a:noFill/>
                <a:prstDash val="solid"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1747" name="Picture 3" descr="K:\Przeglądy KKiT\Przegląd 2015\OKŁADKI\Wyróżnienie CTW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495" y="1760364"/>
            <a:ext cx="3042388" cy="4570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6" name="Picture 2" descr="K:\Przeglądy KKiT\Przegląd 2015\OKŁADKI\Wyróżnienie CTW 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490" y="2132856"/>
            <a:ext cx="3046054" cy="4583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0" y="692696"/>
            <a:ext cx="9144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400" b="1" dirty="0">
                <a:ln w="9000" cmpd="sng">
                  <a:noFill/>
                  <a:prstDash val="solid"/>
                </a:ln>
                <a:solidFill>
                  <a:srgbClr val="234F77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</a:rPr>
              <a:t>WYRÓŻNIENIE </a:t>
            </a:r>
          </a:p>
          <a:p>
            <a:pPr algn="ctr">
              <a:defRPr/>
            </a:pPr>
            <a:r>
              <a:rPr lang="pl-PL" sz="2400" b="1" dirty="0" smtClean="0">
                <a:ln w="9000" cmpd="sng">
                  <a:noFill/>
                  <a:prstDash val="solid"/>
                </a:ln>
                <a:solidFill>
                  <a:srgbClr val="234F77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</a:rPr>
              <a:t>Magazynu </a:t>
            </a:r>
            <a:r>
              <a:rPr lang="pl-PL" sz="2400" b="1" dirty="0">
                <a:ln w="9000" cmpd="sng">
                  <a:noFill/>
                  <a:prstDash val="solid"/>
                </a:ln>
                <a:solidFill>
                  <a:srgbClr val="234F77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</a:rPr>
              <a:t>WYDAWCA</a:t>
            </a:r>
          </a:p>
        </p:txBody>
      </p:sp>
      <p:sp>
        <p:nvSpPr>
          <p:cNvPr id="40966" name="Prostokąt 1"/>
          <p:cNvSpPr>
            <a:spLocks noChangeArrowheads="1"/>
          </p:cNvSpPr>
          <p:nvPr/>
        </p:nvSpPr>
        <p:spPr bwMode="auto">
          <a:xfrm>
            <a:off x="4572000" y="2852936"/>
            <a:ext cx="3744416" cy="3200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7F8FA9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10000"/>
              </a:lnSpc>
              <a:spcBef>
                <a:spcPts val="1800"/>
              </a:spcBef>
              <a:buNone/>
            </a:pPr>
            <a:r>
              <a:rPr lang="pl-PL" sz="2000" i="1" dirty="0"/>
              <a:t>Król, muzy i pomarańcze, </a:t>
            </a:r>
            <a:r>
              <a:rPr lang="pl-PL" sz="2000" i="1" dirty="0" smtClean="0"/>
              <a:t/>
            </a:r>
            <a:br>
              <a:rPr lang="pl-PL" sz="2000" i="1" dirty="0" smtClean="0"/>
            </a:br>
            <a:r>
              <a:rPr lang="pl-PL" sz="2000" i="1" dirty="0" smtClean="0"/>
              <a:t>czyli </a:t>
            </a:r>
            <a:r>
              <a:rPr lang="pl-PL" sz="2000" i="1" dirty="0"/>
              <a:t>co kryje się w Starej </a:t>
            </a:r>
            <a:r>
              <a:rPr lang="pl-PL" sz="2000" i="1" dirty="0" smtClean="0"/>
              <a:t>Oranżerii</a:t>
            </a:r>
            <a:endParaRPr lang="pl-PL" sz="2000" dirty="0" smtClean="0"/>
          </a:p>
          <a:p>
            <a:pPr algn="ctr">
              <a:lnSpc>
                <a:spcPct val="110000"/>
              </a:lnSpc>
              <a:spcBef>
                <a:spcPts val="1800"/>
              </a:spcBef>
              <a:buNone/>
            </a:pPr>
            <a:r>
              <a:rPr lang="pl-PL" sz="2000" i="1" dirty="0" smtClean="0"/>
              <a:t> </a:t>
            </a:r>
            <a:r>
              <a:rPr lang="pl-PL" sz="2000" dirty="0"/>
              <a:t>tekst Aleksandra </a:t>
            </a:r>
            <a:r>
              <a:rPr lang="pl-PL" sz="2000" dirty="0" smtClean="0"/>
              <a:t>Pawlińska </a:t>
            </a:r>
          </a:p>
          <a:p>
            <a:pPr algn="ctr">
              <a:lnSpc>
                <a:spcPct val="110000"/>
              </a:lnSpc>
              <a:spcBef>
                <a:spcPts val="2100"/>
              </a:spcBef>
              <a:buNone/>
            </a:pPr>
            <a:r>
              <a:rPr lang="pl-PL" sz="2000" b="1" dirty="0" smtClean="0">
                <a:solidFill>
                  <a:srgbClr val="005DA2"/>
                </a:solidFill>
              </a:rPr>
              <a:t>Wydawnictwo </a:t>
            </a:r>
            <a:r>
              <a:rPr lang="pl-PL" sz="2000" b="1" dirty="0">
                <a:solidFill>
                  <a:srgbClr val="005DA2"/>
                </a:solidFill>
              </a:rPr>
              <a:t>Dwie </a:t>
            </a:r>
            <a:r>
              <a:rPr lang="pl-PL" sz="2000" b="1" dirty="0" smtClean="0">
                <a:solidFill>
                  <a:srgbClr val="005DA2"/>
                </a:solidFill>
              </a:rPr>
              <a:t>Siostry</a:t>
            </a:r>
            <a:r>
              <a:rPr lang="pl-PL" sz="2000" dirty="0" smtClean="0"/>
              <a:t> </a:t>
            </a:r>
          </a:p>
          <a:p>
            <a:pPr algn="ctr">
              <a:lnSpc>
                <a:spcPct val="110000"/>
              </a:lnSpc>
              <a:spcBef>
                <a:spcPts val="2400"/>
              </a:spcBef>
              <a:buNone/>
            </a:pPr>
            <a:r>
              <a:rPr lang="pl-PL" sz="2000" b="1" dirty="0" smtClean="0">
                <a:solidFill>
                  <a:srgbClr val="005DA2"/>
                </a:solidFill>
              </a:rPr>
              <a:t>Muzeum </a:t>
            </a:r>
            <a:r>
              <a:rPr lang="pl-PL" sz="2000" b="1" dirty="0">
                <a:solidFill>
                  <a:srgbClr val="005DA2"/>
                </a:solidFill>
              </a:rPr>
              <a:t>Łazienki </a:t>
            </a:r>
            <a:r>
              <a:rPr lang="pl-PL" sz="2000" b="1" dirty="0" smtClean="0">
                <a:solidFill>
                  <a:srgbClr val="005DA2"/>
                </a:solidFill>
              </a:rPr>
              <a:t>Królewskie</a:t>
            </a:r>
            <a:r>
              <a:rPr lang="pl-PL" sz="2000" dirty="0" smtClean="0"/>
              <a:t> </a:t>
            </a:r>
          </a:p>
          <a:p>
            <a:pPr algn="ctr">
              <a:lnSpc>
                <a:spcPct val="110000"/>
              </a:lnSpc>
              <a:spcBef>
                <a:spcPts val="1800"/>
              </a:spcBef>
              <a:buNone/>
            </a:pPr>
            <a:r>
              <a:rPr lang="pl-PL" sz="2000" dirty="0" smtClean="0"/>
              <a:t>Warszawa 2015</a:t>
            </a:r>
            <a:endParaRPr lang="pl-PL" sz="2000" dirty="0"/>
          </a:p>
        </p:txBody>
      </p:sp>
      <p:sp>
        <p:nvSpPr>
          <p:cNvPr id="11" name="Prostokąt 10"/>
          <p:cNvSpPr/>
          <p:nvPr/>
        </p:nvSpPr>
        <p:spPr>
          <a:xfrm>
            <a:off x="0" y="32657"/>
            <a:ext cx="914400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500" b="1" dirty="0" smtClean="0">
                <a:ln w="3175" cmpd="sng">
                  <a:noFill/>
                  <a:prstDash val="solid"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XXIV  </a:t>
            </a:r>
            <a:r>
              <a:rPr lang="pl-PL" altLang="pl-PL" sz="1500" b="1" dirty="0" smtClean="0">
                <a:ln w="3175" cmpd="sng">
                  <a:noFill/>
                  <a:prstDash val="solid"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OGÓLNOPOLSKI PRZEGLĄD KSIĄŻKI KRAJOZNAWCZEJ I TURYSTYCZNEJ  ∙  POZNAŃ 2015</a:t>
            </a:r>
            <a:endParaRPr lang="pl-PL" sz="1500" b="1" dirty="0">
              <a:ln w="3175" cmpd="sng">
                <a:noFill/>
                <a:prstDash val="solid"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0964" name="Picture 3" descr="C:\Users\Monika Luty\Desktop\Przegląd Poznań 2013\Logotypy instytucji\wydawca-logo-2-300x8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968246"/>
            <a:ext cx="2359356" cy="66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0" name="Picture 2" descr="K:\Przeglądy KKiT\Przegląd 2015\OKŁADKI\Wyróżnienie Magazynu Wydawc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00808"/>
            <a:ext cx="3885094" cy="4830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0" y="692696"/>
            <a:ext cx="91339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400" b="1" cap="all" dirty="0">
                <a:ln w="9000" cmpd="sng">
                  <a:noFill/>
                  <a:prstDash val="solid"/>
                </a:ln>
                <a:solidFill>
                  <a:srgbClr val="234F77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</a:rPr>
              <a:t>Wyróżnienie </a:t>
            </a:r>
          </a:p>
          <a:p>
            <a:pPr algn="ctr">
              <a:defRPr/>
            </a:pPr>
            <a:r>
              <a:rPr lang="pl-PL" sz="2400" b="1" cap="all" dirty="0">
                <a:ln w="9000" cmpd="sng">
                  <a:noFill/>
                  <a:prstDash val="solid"/>
                </a:ln>
                <a:solidFill>
                  <a:srgbClr val="234F77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</a:rPr>
              <a:t>Wielkopolskiego Klubu Publicystów krajoznawczych</a:t>
            </a:r>
          </a:p>
        </p:txBody>
      </p:sp>
      <p:sp>
        <p:nvSpPr>
          <p:cNvPr id="43013" name="Prostokąt 1"/>
          <p:cNvSpPr>
            <a:spLocks noChangeArrowheads="1"/>
          </p:cNvSpPr>
          <p:nvPr/>
        </p:nvSpPr>
        <p:spPr bwMode="auto">
          <a:xfrm>
            <a:off x="971600" y="2924944"/>
            <a:ext cx="4104455" cy="2816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7F8FA9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ts val="1800"/>
              </a:spcBef>
              <a:buClrTx/>
              <a:buSzTx/>
              <a:buFontTx/>
              <a:buNone/>
            </a:pPr>
            <a:r>
              <a:rPr lang="pl-PL" sz="2000" i="1" dirty="0"/>
              <a:t>Śladami powstania styczniowego. Aspekty historyczne i </a:t>
            </a:r>
            <a:r>
              <a:rPr lang="pl-PL" sz="2000" i="1" dirty="0" smtClean="0"/>
              <a:t>krajoznawcze</a:t>
            </a:r>
          </a:p>
          <a:p>
            <a:pPr algn="ctr" eaLnBrk="1" hangingPunct="1">
              <a:lnSpc>
                <a:spcPct val="110000"/>
              </a:lnSpc>
              <a:spcBef>
                <a:spcPts val="1800"/>
              </a:spcBef>
              <a:buClrTx/>
              <a:buSzTx/>
              <a:buFontTx/>
              <a:buNone/>
            </a:pPr>
            <a:r>
              <a:rPr lang="pl-PL" sz="2000" i="1" dirty="0" smtClean="0"/>
              <a:t> </a:t>
            </a:r>
            <a:r>
              <a:rPr lang="pl-PL" sz="2000" dirty="0"/>
              <a:t>pod red. Józefa </a:t>
            </a:r>
            <a:r>
              <a:rPr lang="pl-PL" sz="2000" dirty="0" smtClean="0"/>
              <a:t>Partyki</a:t>
            </a:r>
            <a:br>
              <a:rPr lang="pl-PL" sz="2000" dirty="0" smtClean="0"/>
            </a:br>
            <a:r>
              <a:rPr lang="pl-PL" sz="2000" dirty="0" smtClean="0"/>
              <a:t>i </a:t>
            </a:r>
            <a:r>
              <a:rPr lang="pl-PL" sz="2000" dirty="0"/>
              <a:t>Mieczysława </a:t>
            </a:r>
            <a:r>
              <a:rPr lang="pl-PL" sz="2000" dirty="0" smtClean="0"/>
              <a:t>Żochowskiego </a:t>
            </a:r>
          </a:p>
          <a:p>
            <a:pPr algn="ctr" eaLnBrk="1" hangingPunct="1">
              <a:lnSpc>
                <a:spcPct val="110000"/>
              </a:lnSpc>
              <a:spcBef>
                <a:spcPts val="1800"/>
              </a:spcBef>
              <a:buClrTx/>
              <a:buSzTx/>
              <a:buFontTx/>
              <a:buNone/>
            </a:pPr>
            <a:r>
              <a:rPr lang="pl-PL" sz="2000" b="1" dirty="0" smtClean="0">
                <a:solidFill>
                  <a:srgbClr val="005DA2"/>
                </a:solidFill>
              </a:rPr>
              <a:t>Komisja </a:t>
            </a:r>
            <a:r>
              <a:rPr lang="pl-PL" sz="2000" b="1" dirty="0">
                <a:solidFill>
                  <a:srgbClr val="005DA2"/>
                </a:solidFill>
              </a:rPr>
              <a:t>Krajoznawcza </a:t>
            </a:r>
            <a:r>
              <a:rPr lang="pl-PL" sz="2000" b="1" dirty="0" smtClean="0">
                <a:solidFill>
                  <a:srgbClr val="005DA2"/>
                </a:solidFill>
              </a:rPr>
              <a:t>ZG PTTK</a:t>
            </a:r>
          </a:p>
          <a:p>
            <a:pPr algn="ctr" eaLnBrk="1" hangingPunct="1">
              <a:lnSpc>
                <a:spcPct val="110000"/>
              </a:lnSpc>
              <a:spcBef>
                <a:spcPts val="1800"/>
              </a:spcBef>
              <a:buClrTx/>
              <a:buSzTx/>
              <a:buFontTx/>
              <a:buNone/>
            </a:pPr>
            <a:r>
              <a:rPr lang="pl-PL" sz="2000" dirty="0" smtClean="0"/>
              <a:t>Warszawa 2014</a:t>
            </a:r>
            <a:r>
              <a:rPr lang="pl-PL" altLang="pl-PL" sz="2000" dirty="0" smtClean="0"/>
              <a:t>  </a:t>
            </a:r>
            <a:endParaRPr lang="pl-PL" altLang="pl-PL" sz="2000" dirty="0"/>
          </a:p>
        </p:txBody>
      </p:sp>
      <p:sp>
        <p:nvSpPr>
          <p:cNvPr id="10" name="Prostokąt 9"/>
          <p:cNvSpPr/>
          <p:nvPr/>
        </p:nvSpPr>
        <p:spPr>
          <a:xfrm>
            <a:off x="0" y="32657"/>
            <a:ext cx="914400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500" b="1" dirty="0" smtClean="0">
                <a:ln w="3175" cmpd="sng">
                  <a:noFill/>
                  <a:prstDash val="solid"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XXIV  </a:t>
            </a:r>
            <a:r>
              <a:rPr lang="pl-PL" altLang="pl-PL" sz="1500" b="1" dirty="0" smtClean="0">
                <a:ln w="3175" cmpd="sng">
                  <a:noFill/>
                  <a:prstDash val="solid"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OGÓLNOPOLSKI PRZEGLĄD KSIĄŻKI KRAJOZNAWCZEJ I TURYSTYCZNEJ  ∙  POZNAŃ 2015</a:t>
            </a:r>
            <a:endParaRPr lang="pl-PL" sz="1500" b="1" dirty="0">
              <a:ln w="3175" cmpd="sng">
                <a:noFill/>
                <a:prstDash val="solid"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4818" name="Picture 2" descr="K:\Przeglądy KKiT\Przegląd 2015\OKŁADKI\Wyróżnienie Klubu Publicystów Kraj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5" y="1628800"/>
            <a:ext cx="3383103" cy="48926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0" y="692696"/>
            <a:ext cx="9144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400" b="1" cap="all" dirty="0">
                <a:ln w="9000" cmpd="sng">
                  <a:noFill/>
                  <a:prstDash val="solid"/>
                </a:ln>
                <a:solidFill>
                  <a:srgbClr val="234F77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</a:rPr>
              <a:t>Wyróżnienie</a:t>
            </a:r>
          </a:p>
          <a:p>
            <a:pPr algn="ctr">
              <a:defRPr/>
            </a:pPr>
            <a:r>
              <a:rPr lang="pl-PL" sz="2400" b="1" cap="all" dirty="0">
                <a:ln w="9000" cmpd="sng">
                  <a:noFill/>
                  <a:prstDash val="solid"/>
                </a:ln>
                <a:solidFill>
                  <a:srgbClr val="234F77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</a:rPr>
              <a:t>MAZURY PTTK</a:t>
            </a:r>
            <a:endParaRPr lang="pl-PL" sz="2400" b="1" dirty="0">
              <a:ln w="9000" cmpd="sng">
                <a:noFill/>
                <a:prstDash val="solid"/>
              </a:ln>
              <a:solidFill>
                <a:srgbClr val="234F77"/>
              </a:solidFill>
              <a:effectLst>
                <a:reflection blurRad="12700" stA="28000" endPos="45000" dist="1000" dir="5400000" sy="-100000" algn="bl" rotWithShape="0"/>
              </a:effectLst>
              <a:latin typeface="Calibri" panose="020F0502020204030204" pitchFamily="34" charset="0"/>
            </a:endParaRPr>
          </a:p>
        </p:txBody>
      </p:sp>
      <p:sp>
        <p:nvSpPr>
          <p:cNvPr id="41988" name="Prostokąt 1"/>
          <p:cNvSpPr>
            <a:spLocks noChangeArrowheads="1"/>
          </p:cNvSpPr>
          <p:nvPr/>
        </p:nvSpPr>
        <p:spPr bwMode="auto">
          <a:xfrm>
            <a:off x="4437314" y="2164294"/>
            <a:ext cx="3839811" cy="3877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7F8FA9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10000"/>
              </a:lnSpc>
              <a:spcBef>
                <a:spcPts val="1800"/>
              </a:spcBef>
              <a:buNone/>
            </a:pPr>
            <a:r>
              <a:rPr lang="pl-PL" sz="2000" i="1" dirty="0"/>
              <a:t>Od Wisły do Wisły: </a:t>
            </a:r>
            <a:r>
              <a:rPr lang="pl-PL" sz="2000" i="1" dirty="0" smtClean="0"/>
              <a:t/>
            </a:r>
            <a:br>
              <a:rPr lang="pl-PL" sz="2000" i="1" dirty="0" smtClean="0"/>
            </a:br>
            <a:r>
              <a:rPr lang="pl-PL" sz="2000" i="1" dirty="0" smtClean="0"/>
              <a:t>przewodnik kajakowy</a:t>
            </a:r>
            <a:r>
              <a:rPr lang="pl-PL" sz="2000" dirty="0" smtClean="0"/>
              <a:t> </a:t>
            </a:r>
          </a:p>
          <a:p>
            <a:pPr algn="ctr">
              <a:lnSpc>
                <a:spcPct val="110000"/>
              </a:lnSpc>
              <a:spcBef>
                <a:spcPts val="1800"/>
              </a:spcBef>
              <a:buNone/>
            </a:pPr>
            <a:r>
              <a:rPr lang="pl-PL" sz="2000" dirty="0" smtClean="0"/>
              <a:t>tekst </a:t>
            </a:r>
            <a:r>
              <a:rPr lang="pl-PL" sz="2000" dirty="0"/>
              <a:t>Sławomir Dylewski [i in</a:t>
            </a:r>
            <a:r>
              <a:rPr lang="pl-PL" sz="2000" dirty="0" smtClean="0"/>
              <a:t>.] </a:t>
            </a:r>
          </a:p>
          <a:p>
            <a:pPr algn="ctr">
              <a:lnSpc>
                <a:spcPct val="110000"/>
              </a:lnSpc>
              <a:spcBef>
                <a:spcPts val="2100"/>
              </a:spcBef>
              <a:buNone/>
            </a:pPr>
            <a:r>
              <a:rPr lang="pl-PL" sz="2000" b="1" dirty="0" smtClean="0">
                <a:solidFill>
                  <a:srgbClr val="005DA2"/>
                </a:solidFill>
              </a:rPr>
              <a:t>Stowarzyszenie </a:t>
            </a:r>
            <a:r>
              <a:rPr lang="pl-PL" sz="2000" b="1" dirty="0">
                <a:solidFill>
                  <a:srgbClr val="005DA2"/>
                </a:solidFill>
              </a:rPr>
              <a:t>Łączy </a:t>
            </a:r>
            <a:r>
              <a:rPr lang="pl-PL" sz="2000" b="1" dirty="0" smtClean="0">
                <a:solidFill>
                  <a:srgbClr val="005DA2"/>
                </a:solidFill>
              </a:rPr>
              <a:t>Nas</a:t>
            </a:r>
            <a:br>
              <a:rPr lang="pl-PL" sz="2000" b="1" dirty="0" smtClean="0">
                <a:solidFill>
                  <a:srgbClr val="005DA2"/>
                </a:solidFill>
              </a:rPr>
            </a:br>
            <a:r>
              <a:rPr lang="pl-PL" sz="2000" b="1" dirty="0" smtClean="0">
                <a:solidFill>
                  <a:srgbClr val="005DA2"/>
                </a:solidFill>
              </a:rPr>
              <a:t> </a:t>
            </a:r>
            <a:r>
              <a:rPr lang="pl-PL" sz="2000" b="1" dirty="0">
                <a:solidFill>
                  <a:srgbClr val="005DA2"/>
                </a:solidFill>
              </a:rPr>
              <a:t>Kanał </a:t>
            </a:r>
            <a:r>
              <a:rPr lang="pl-PL" sz="2000" b="1" dirty="0" smtClean="0">
                <a:solidFill>
                  <a:srgbClr val="005DA2"/>
                </a:solidFill>
              </a:rPr>
              <a:t>Elbląski</a:t>
            </a:r>
            <a:r>
              <a:rPr lang="pl-PL" sz="2000" dirty="0" smtClean="0"/>
              <a:t> </a:t>
            </a:r>
          </a:p>
          <a:p>
            <a:pPr algn="ctr">
              <a:lnSpc>
                <a:spcPct val="110000"/>
              </a:lnSpc>
              <a:spcBef>
                <a:spcPts val="2400"/>
              </a:spcBef>
              <a:buNone/>
            </a:pPr>
            <a:r>
              <a:rPr lang="pl-PL" sz="2000" b="1" dirty="0" smtClean="0">
                <a:solidFill>
                  <a:srgbClr val="005DA2"/>
                </a:solidFill>
              </a:rPr>
              <a:t>Lokalna </a:t>
            </a:r>
            <a:r>
              <a:rPr lang="pl-PL" sz="2000" b="1" dirty="0">
                <a:solidFill>
                  <a:srgbClr val="005DA2"/>
                </a:solidFill>
              </a:rPr>
              <a:t>Grupa </a:t>
            </a:r>
            <a:r>
              <a:rPr lang="pl-PL" sz="2000" b="1" dirty="0" smtClean="0">
                <a:solidFill>
                  <a:srgbClr val="005DA2"/>
                </a:solidFill>
              </a:rPr>
              <a:t>Działania</a:t>
            </a:r>
            <a:br>
              <a:rPr lang="pl-PL" sz="2000" b="1" dirty="0" smtClean="0">
                <a:solidFill>
                  <a:srgbClr val="005DA2"/>
                </a:solidFill>
              </a:rPr>
            </a:br>
            <a:r>
              <a:rPr lang="pl-PL" sz="2000" b="1" dirty="0" smtClean="0">
                <a:solidFill>
                  <a:srgbClr val="005DA2"/>
                </a:solidFill>
              </a:rPr>
              <a:t> </a:t>
            </a:r>
            <a:r>
              <a:rPr lang="pl-PL" sz="2000" b="1" dirty="0">
                <a:solidFill>
                  <a:srgbClr val="005DA2"/>
                </a:solidFill>
              </a:rPr>
              <a:t>Ziemia </a:t>
            </a:r>
            <a:r>
              <a:rPr lang="pl-PL" sz="2000" b="1" dirty="0" smtClean="0">
                <a:solidFill>
                  <a:srgbClr val="005DA2"/>
                </a:solidFill>
              </a:rPr>
              <a:t>Lubawska</a:t>
            </a:r>
            <a:endParaRPr lang="pl-PL" sz="2000" dirty="0" smtClean="0"/>
          </a:p>
          <a:p>
            <a:pPr algn="ctr">
              <a:lnSpc>
                <a:spcPct val="110000"/>
              </a:lnSpc>
              <a:spcBef>
                <a:spcPts val="1800"/>
              </a:spcBef>
              <a:buNone/>
            </a:pPr>
            <a:r>
              <a:rPr lang="pl-PL" sz="2000" dirty="0" smtClean="0"/>
              <a:t> </a:t>
            </a:r>
            <a:r>
              <a:rPr lang="pl-PL" sz="2000" dirty="0"/>
              <a:t>Elbląg-Kurzętnik </a:t>
            </a:r>
            <a:r>
              <a:rPr lang="pl-PL" sz="2000" dirty="0" smtClean="0"/>
              <a:t>2014</a:t>
            </a:r>
            <a:endParaRPr lang="pl-PL" sz="2000" dirty="0"/>
          </a:p>
        </p:txBody>
      </p:sp>
      <p:pic>
        <p:nvPicPr>
          <p:cNvPr id="33794" name="Picture 2" descr="K:\Przeglądy KKiT\Przegląd 2015\OKŁADKI\Wyróżnienie Mazur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076" y="1700808"/>
            <a:ext cx="3363029" cy="48049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41989" name="Obraz 9" descr="C:\Users\Monika Luty\Desktop\Dyplom Mazury\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5130" y="592540"/>
            <a:ext cx="1521995" cy="1031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/>
          <p:cNvSpPr/>
          <p:nvPr/>
        </p:nvSpPr>
        <p:spPr>
          <a:xfrm>
            <a:off x="400336" y="1196752"/>
            <a:ext cx="8296539" cy="4942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defRPr/>
            </a:pPr>
            <a:r>
              <a:rPr lang="pl-PL" sz="1650" dirty="0">
                <a:latin typeface="Calibri" panose="020F0502020204030204" pitchFamily="34" charset="0"/>
              </a:rPr>
              <a:t>Jury </a:t>
            </a:r>
            <a:r>
              <a:rPr lang="pl-PL" sz="1650" dirty="0" smtClean="0">
                <a:latin typeface="Calibri" panose="020F0502020204030204" pitchFamily="34" charset="0"/>
              </a:rPr>
              <a:t>XXIV </a:t>
            </a:r>
            <a:r>
              <a:rPr lang="pl-PL" sz="1650" dirty="0">
                <a:latin typeface="Calibri" panose="020F0502020204030204" pitchFamily="34" charset="0"/>
              </a:rPr>
              <a:t>Ogólnopolskiego Przeglądu </a:t>
            </a:r>
            <a:r>
              <a:rPr lang="pl-PL" sz="1650" dirty="0" smtClean="0">
                <a:latin typeface="Calibri" panose="020F0502020204030204" pitchFamily="34" charset="0"/>
              </a:rPr>
              <a:t>Książki </a:t>
            </a:r>
            <a:r>
              <a:rPr lang="pl-PL" sz="1650" dirty="0">
                <a:latin typeface="Calibri" panose="020F0502020204030204" pitchFamily="34" charset="0"/>
              </a:rPr>
              <a:t>Krajoznawczej i Turystycznej </a:t>
            </a:r>
          </a:p>
          <a:p>
            <a:pPr algn="ctr">
              <a:lnSpc>
                <a:spcPct val="110000"/>
              </a:lnSpc>
              <a:defRPr/>
            </a:pPr>
            <a:r>
              <a:rPr lang="pl-PL" sz="1650" dirty="0">
                <a:latin typeface="Calibri" panose="020F0502020204030204" pitchFamily="34" charset="0"/>
              </a:rPr>
              <a:t>pod przewodnictwem prof. Krzysztofa R. Mazurskiego </a:t>
            </a:r>
          </a:p>
          <a:p>
            <a:pPr algn="ctr">
              <a:defRPr/>
            </a:pPr>
            <a:r>
              <a:rPr lang="pl-PL" sz="1650" dirty="0">
                <a:latin typeface="Calibri" panose="020F0502020204030204" pitchFamily="34" charset="0"/>
              </a:rPr>
              <a:t>w składzie</a:t>
            </a:r>
            <a:r>
              <a:rPr lang="pl-PL" sz="1650" dirty="0" smtClean="0">
                <a:latin typeface="Calibri" panose="020F0502020204030204" pitchFamily="34" charset="0"/>
              </a:rPr>
              <a:t>:</a:t>
            </a:r>
          </a:p>
          <a:p>
            <a:pPr algn="ctr">
              <a:defRPr/>
            </a:pPr>
            <a:endParaRPr lang="pl-PL" sz="1650" dirty="0">
              <a:latin typeface="Calibri" panose="020F0502020204030204" pitchFamily="34" charset="0"/>
            </a:endParaRPr>
          </a:p>
          <a:p>
            <a:pPr marL="285750" lvl="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pl-PL" sz="1650" dirty="0">
                <a:latin typeface="Calibri" panose="020F0502020204030204" pitchFamily="34" charset="0"/>
              </a:rPr>
              <a:t>Elżbieta </a:t>
            </a:r>
            <a:r>
              <a:rPr lang="pl-PL" sz="1650" dirty="0" err="1">
                <a:latin typeface="Calibri" panose="020F0502020204030204" pitchFamily="34" charset="0"/>
              </a:rPr>
              <a:t>Wyrwicz</a:t>
            </a:r>
            <a:r>
              <a:rPr lang="pl-PL" sz="1650" dirty="0">
                <a:latin typeface="Calibri" panose="020F0502020204030204" pitchFamily="34" charset="0"/>
              </a:rPr>
              <a:t> (Departament Turystyki Ministerstwa Sportu i Turystyki w Warszawie) </a:t>
            </a:r>
          </a:p>
          <a:p>
            <a:pPr marL="285750" lvl="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pl-PL" sz="1650" dirty="0">
                <a:latin typeface="Calibri" panose="020F0502020204030204" pitchFamily="34" charset="0"/>
              </a:rPr>
              <a:t>Iwona Grys (Muzeum Sportu i Turystyki w Warszawie)</a:t>
            </a:r>
          </a:p>
          <a:p>
            <a:pPr marL="285750" lvl="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pl-PL" sz="1650" dirty="0">
                <a:latin typeface="Calibri" panose="020F0502020204030204" pitchFamily="34" charset="0"/>
              </a:rPr>
              <a:t>Wiesław Ostrowski (Wydział Geografii i Studiów Regionalnych Uniwersytetu </a:t>
            </a:r>
            <a:r>
              <a:rPr lang="pl-PL" sz="1650" dirty="0" smtClean="0">
                <a:latin typeface="Calibri" panose="020F0502020204030204" pitchFamily="34" charset="0"/>
              </a:rPr>
              <a:t>Warszawskiego</a:t>
            </a:r>
            <a:r>
              <a:rPr lang="pl-PL" sz="1650" dirty="0">
                <a:latin typeface="Calibri" panose="020F0502020204030204" pitchFamily="34" charset="0"/>
              </a:rPr>
              <a:t>)</a:t>
            </a:r>
          </a:p>
          <a:p>
            <a:pPr marL="285750" lvl="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pl-PL" sz="1650" dirty="0">
                <a:latin typeface="Calibri" panose="020F0502020204030204" pitchFamily="34" charset="0"/>
              </a:rPr>
              <a:t>Andrzej Palacz (Magazyn Wydawca)</a:t>
            </a:r>
          </a:p>
          <a:p>
            <a:pPr marL="285750" lvl="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pl-PL" sz="1650" dirty="0">
                <a:latin typeface="Calibri" panose="020F0502020204030204" pitchFamily="34" charset="0"/>
              </a:rPr>
              <a:t>Andrzej Tomaszewski (Polskie Towarzystwo Wydawców Książek w Warszawie) </a:t>
            </a:r>
          </a:p>
          <a:p>
            <a:pPr marL="285750" lvl="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pl-PL" sz="1650" dirty="0">
                <a:latin typeface="Calibri" panose="020F0502020204030204" pitchFamily="34" charset="0"/>
              </a:rPr>
              <a:t>Małgorzata Pawłowska (Centralna Biblioteka PTTK w Warszawie)</a:t>
            </a:r>
          </a:p>
          <a:p>
            <a:pPr marL="285750" lvl="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pl-PL" sz="1650" dirty="0">
                <a:latin typeface="Calibri" panose="020F0502020204030204" pitchFamily="34" charset="0"/>
              </a:rPr>
              <a:t>Witold Przewoźny (Wielkopolski Klub Publicystów Krajoznawczych w Poznaniu)</a:t>
            </a:r>
          </a:p>
          <a:p>
            <a:pPr marL="285750" lvl="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pl-PL" sz="1650" dirty="0">
                <a:latin typeface="Calibri" panose="020F0502020204030204" pitchFamily="34" charset="0"/>
              </a:rPr>
              <a:t>Krzysztof Tęcza (Komisja Krajoznawcza ZGPTTK w Warszawie)</a:t>
            </a:r>
          </a:p>
          <a:p>
            <a:pPr marL="285750" lvl="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pl-PL" sz="1650" dirty="0">
                <a:latin typeface="Calibri" panose="020F0502020204030204" pitchFamily="34" charset="0"/>
              </a:rPr>
              <a:t>Maria Janowicz (komisarz XXIV Przeglądu Książki)</a:t>
            </a:r>
          </a:p>
          <a:p>
            <a:pPr>
              <a:defRPr/>
            </a:pPr>
            <a:endParaRPr lang="pl-PL" sz="1650" dirty="0">
              <a:latin typeface="Calibri" panose="020F0502020204030204" pitchFamily="34" charset="0"/>
            </a:endParaRPr>
          </a:p>
          <a:p>
            <a:pPr algn="ctr">
              <a:defRPr/>
            </a:pPr>
            <a:endParaRPr lang="pl-PL" sz="1650" dirty="0">
              <a:latin typeface="Calibri" panose="020F0502020204030204" pitchFamily="34" charset="0"/>
            </a:endParaRPr>
          </a:p>
          <a:p>
            <a:pPr algn="ctr">
              <a:defRPr/>
            </a:pPr>
            <a:r>
              <a:rPr lang="pl-PL" sz="1650" b="1" dirty="0">
                <a:latin typeface="Calibri" panose="020F0502020204030204" pitchFamily="34" charset="0"/>
              </a:rPr>
              <a:t>W </a:t>
            </a:r>
            <a:r>
              <a:rPr lang="pl-PL" sz="1650" b="1" dirty="0" smtClean="0">
                <a:latin typeface="Calibri" panose="020F0502020204030204" pitchFamily="34" charset="0"/>
              </a:rPr>
              <a:t>XXIV </a:t>
            </a:r>
            <a:r>
              <a:rPr lang="pl-PL" sz="1650" b="1" dirty="0">
                <a:latin typeface="Calibri" panose="020F0502020204030204" pitchFamily="34" charset="0"/>
              </a:rPr>
              <a:t>Przeglądzie wzięło udział </a:t>
            </a:r>
            <a:r>
              <a:rPr lang="pl-PL" sz="1650" b="1" dirty="0" smtClean="0">
                <a:latin typeface="Calibri" panose="020F0502020204030204" pitchFamily="34" charset="0"/>
              </a:rPr>
              <a:t>84. </a:t>
            </a:r>
            <a:r>
              <a:rPr lang="pl-PL" sz="1650" b="1" dirty="0">
                <a:latin typeface="Calibri" panose="020F0502020204030204" pitchFamily="34" charset="0"/>
              </a:rPr>
              <a:t>uczestników, którzy zgłosili </a:t>
            </a:r>
            <a:r>
              <a:rPr lang="pl-PL" sz="1650" b="1" dirty="0" smtClean="0">
                <a:latin typeface="Calibri" panose="020F0502020204030204" pitchFamily="34" charset="0"/>
              </a:rPr>
              <a:t>175 publikacji.</a:t>
            </a:r>
            <a:endParaRPr lang="pl-PL" sz="1650" b="1" dirty="0">
              <a:latin typeface="Calibri" panose="020F0502020204030204" pitchFamily="34" charset="0"/>
            </a:endParaRPr>
          </a:p>
          <a:p>
            <a:pPr algn="ctr">
              <a:defRPr/>
            </a:pPr>
            <a:endParaRPr lang="pl-PL" sz="1650" dirty="0">
              <a:latin typeface="Calibri" panose="020F0502020204030204" pitchFamily="34" charset="0"/>
            </a:endParaRPr>
          </a:p>
          <a:p>
            <a:pPr algn="ctr">
              <a:defRPr/>
            </a:pPr>
            <a:r>
              <a:rPr lang="pl-PL" sz="1650" dirty="0" smtClean="0">
                <a:latin typeface="Calibri" panose="020F0502020204030204" pitchFamily="34" charset="0"/>
              </a:rPr>
              <a:t>Przegląd </a:t>
            </a:r>
            <a:r>
              <a:rPr lang="pl-PL" sz="1650" dirty="0">
                <a:latin typeface="Calibri" panose="020F0502020204030204" pitchFamily="34" charset="0"/>
              </a:rPr>
              <a:t>przygotowała Centralna Biblioteka PTTK </a:t>
            </a:r>
            <a:r>
              <a:rPr lang="pl-PL" sz="1650" dirty="0" smtClean="0">
                <a:latin typeface="Calibri" panose="020F0502020204030204" pitchFamily="34" charset="0"/>
              </a:rPr>
              <a:t>im</a:t>
            </a:r>
            <a:r>
              <a:rPr lang="pl-PL" sz="1650" dirty="0">
                <a:latin typeface="Calibri" panose="020F0502020204030204" pitchFamily="34" charset="0"/>
              </a:rPr>
              <a:t>. Kazimierza Kulwiecia w Warszawie</a:t>
            </a:r>
            <a:r>
              <a:rPr lang="pl-PL" sz="1650" dirty="0" smtClean="0">
                <a:latin typeface="Calibri" panose="020F0502020204030204" pitchFamily="34" charset="0"/>
              </a:rPr>
              <a:t>.</a:t>
            </a:r>
            <a:endParaRPr lang="pl-PL" sz="1650" dirty="0">
              <a:latin typeface="Calibri" panose="020F0502020204030204" pitchFamily="34" charset="0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0" y="32657"/>
            <a:ext cx="914400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500" b="1" dirty="0" smtClean="0">
                <a:ln w="3175" cmpd="sng">
                  <a:noFill/>
                  <a:prstDash val="solid"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XXIV  </a:t>
            </a:r>
            <a:r>
              <a:rPr lang="pl-PL" altLang="pl-PL" sz="1500" b="1" dirty="0" smtClean="0">
                <a:ln w="3175" cmpd="sng">
                  <a:noFill/>
                  <a:prstDash val="solid"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OGÓLNOPOLSKI PRZEGLĄD KSIĄŻKI KRAJOZNAWCZEJ I TURYSTYCZNEJ  ∙  POZNAŃ 2015</a:t>
            </a:r>
            <a:endParaRPr lang="pl-PL" sz="1500" b="1" dirty="0">
              <a:ln w="3175" cmpd="sng">
                <a:noFill/>
                <a:prstDash val="solid"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>
            <a:off x="755576" y="692696"/>
            <a:ext cx="8388424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600" b="1" cap="all" dirty="0">
                <a:ln w="9000" cmpd="sng">
                  <a:noFill/>
                  <a:prstDash val="solid"/>
                </a:ln>
                <a:solidFill>
                  <a:srgbClr val="234F77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</a:rPr>
              <a:t>Wyróżnienie </a:t>
            </a:r>
          </a:p>
          <a:p>
            <a:pPr algn="ctr">
              <a:defRPr/>
            </a:pPr>
            <a:r>
              <a:rPr lang="pl-PL" sz="2600" b="1" cap="all" dirty="0">
                <a:ln w="9000" cmpd="sng">
                  <a:noFill/>
                  <a:prstDash val="solid"/>
                </a:ln>
                <a:solidFill>
                  <a:srgbClr val="234F77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</a:rPr>
              <a:t>Komisji Krajoznawczej PTTK</a:t>
            </a:r>
          </a:p>
        </p:txBody>
      </p:sp>
      <p:sp>
        <p:nvSpPr>
          <p:cNvPr id="44036" name="Prostokąt 1"/>
          <p:cNvSpPr>
            <a:spLocks noChangeArrowheads="1"/>
          </p:cNvSpPr>
          <p:nvPr/>
        </p:nvSpPr>
        <p:spPr bwMode="auto">
          <a:xfrm>
            <a:off x="4283967" y="1988840"/>
            <a:ext cx="4126071" cy="4216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7F8FA9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10000"/>
              </a:lnSpc>
              <a:spcBef>
                <a:spcPts val="1800"/>
              </a:spcBef>
              <a:buNone/>
            </a:pPr>
            <a:r>
              <a:rPr lang="pl-PL" sz="2000" i="1" dirty="0"/>
              <a:t>Zachodniopomorskie </a:t>
            </a:r>
            <a:r>
              <a:rPr lang="pl-PL" sz="2000" i="1" dirty="0" smtClean="0"/>
              <a:t/>
            </a:r>
            <a:br>
              <a:rPr lang="pl-PL" sz="2000" i="1" dirty="0" smtClean="0"/>
            </a:br>
            <a:r>
              <a:rPr lang="pl-PL" sz="2000" i="1" dirty="0" err="1" smtClean="0"/>
              <a:t>Questy</a:t>
            </a:r>
            <a:r>
              <a:rPr lang="pl-PL" sz="2000" i="1" dirty="0" smtClean="0"/>
              <a:t> </a:t>
            </a:r>
            <a:r>
              <a:rPr lang="pl-PL" sz="2000" i="1" dirty="0"/>
              <a:t>Regionalne</a:t>
            </a:r>
            <a:r>
              <a:rPr lang="pl-PL" sz="2000" i="1" dirty="0" smtClean="0"/>
              <a:t>: </a:t>
            </a:r>
            <a:br>
              <a:rPr lang="pl-PL" sz="2000" i="1" dirty="0" smtClean="0"/>
            </a:br>
            <a:r>
              <a:rPr lang="pl-PL" sz="2000" i="1" dirty="0" smtClean="0"/>
              <a:t>powiat łobeski</a:t>
            </a:r>
            <a:r>
              <a:rPr lang="pl-PL" sz="2000" dirty="0" smtClean="0"/>
              <a:t> </a:t>
            </a:r>
          </a:p>
          <a:p>
            <a:pPr algn="ctr">
              <a:lnSpc>
                <a:spcPct val="110000"/>
              </a:lnSpc>
              <a:spcBef>
                <a:spcPts val="1800"/>
              </a:spcBef>
              <a:buNone/>
            </a:pPr>
            <a:r>
              <a:rPr lang="pl-PL" sz="2000" dirty="0" smtClean="0"/>
              <a:t> </a:t>
            </a:r>
            <a:r>
              <a:rPr lang="pl-PL" sz="2000" dirty="0"/>
              <a:t>tekst Małgorzata </a:t>
            </a:r>
            <a:r>
              <a:rPr lang="pl-PL" sz="2000" dirty="0" smtClean="0"/>
              <a:t>Duda</a:t>
            </a:r>
          </a:p>
          <a:p>
            <a:pPr algn="ctr">
              <a:lnSpc>
                <a:spcPct val="110000"/>
              </a:lnSpc>
              <a:spcBef>
                <a:spcPts val="1800"/>
              </a:spcBef>
              <a:buNone/>
            </a:pPr>
            <a:r>
              <a:rPr lang="pl-PL" sz="2000" b="1" dirty="0" smtClean="0">
                <a:solidFill>
                  <a:srgbClr val="005DA2"/>
                </a:solidFill>
              </a:rPr>
              <a:t>Agencja Fotograficzno-Redakcyjna dudowie.pl</a:t>
            </a:r>
            <a:r>
              <a:rPr lang="pl-PL" sz="2000" dirty="0" smtClean="0"/>
              <a:t> </a:t>
            </a:r>
          </a:p>
          <a:p>
            <a:pPr algn="ctr">
              <a:lnSpc>
                <a:spcPct val="110000"/>
              </a:lnSpc>
              <a:spcBef>
                <a:spcPts val="2400"/>
              </a:spcBef>
              <a:buNone/>
            </a:pPr>
            <a:r>
              <a:rPr lang="pl-PL" sz="2000" b="1" dirty="0" smtClean="0">
                <a:solidFill>
                  <a:srgbClr val="005DA2"/>
                </a:solidFill>
              </a:rPr>
              <a:t>Lokalna </a:t>
            </a:r>
            <a:r>
              <a:rPr lang="pl-PL" sz="2000" b="1" dirty="0">
                <a:solidFill>
                  <a:srgbClr val="005DA2"/>
                </a:solidFill>
              </a:rPr>
              <a:t>Organizacja </a:t>
            </a:r>
            <a:r>
              <a:rPr lang="pl-PL" sz="2000" b="1" dirty="0" smtClean="0">
                <a:solidFill>
                  <a:srgbClr val="005DA2"/>
                </a:solidFill>
              </a:rPr>
              <a:t>Turystyczna Powiatu Łobeskiego</a:t>
            </a:r>
            <a:endParaRPr lang="pl-PL" sz="2000" dirty="0" smtClean="0"/>
          </a:p>
          <a:p>
            <a:pPr algn="ctr">
              <a:lnSpc>
                <a:spcPct val="110000"/>
              </a:lnSpc>
              <a:spcBef>
                <a:spcPts val="1800"/>
              </a:spcBef>
              <a:buNone/>
            </a:pPr>
            <a:r>
              <a:rPr lang="pl-PL" sz="2000" dirty="0" smtClean="0"/>
              <a:t>Szczecin 2014 </a:t>
            </a:r>
            <a:endParaRPr lang="pl-PL" sz="2000" dirty="0"/>
          </a:p>
        </p:txBody>
      </p:sp>
      <p:pic>
        <p:nvPicPr>
          <p:cNvPr id="44037" name="Picture 2" descr="C:\Users\Monika Luty\Desktop\Przegląd Poznań 2013\Logotypy instytucji\logo\logo ptt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778609"/>
            <a:ext cx="71755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rostokąt 9"/>
          <p:cNvSpPr/>
          <p:nvPr/>
        </p:nvSpPr>
        <p:spPr>
          <a:xfrm>
            <a:off x="0" y="32657"/>
            <a:ext cx="914400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500" b="1" dirty="0" smtClean="0">
                <a:ln w="3175" cmpd="sng">
                  <a:noFill/>
                  <a:prstDash val="solid"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XXIV  </a:t>
            </a:r>
            <a:r>
              <a:rPr lang="pl-PL" altLang="pl-PL" sz="1500" b="1" dirty="0" smtClean="0">
                <a:ln w="3175" cmpd="sng">
                  <a:noFill/>
                  <a:prstDash val="solid"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OGÓLNOPOLSKI PRZEGLĄD KSIĄŻKI KRAJOZNAWCZEJ I TURYSTYCZNEJ  ∙  POZNAŃ 2015</a:t>
            </a:r>
            <a:endParaRPr lang="pl-PL" sz="1500" b="1" dirty="0">
              <a:ln w="3175" cmpd="sng">
                <a:noFill/>
                <a:prstDash val="solid"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5843" name="Picture 3" descr="K:\Przeglądy KKiT\Przegląd 2015\OKŁADKI\Wyróżnienie KK ZG PTTK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830230"/>
            <a:ext cx="2008253" cy="41878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4" name="Picture 4" descr="K:\Przeglądy KKiT\Przegląd 2015\OKŁADKI\Wyróżnienie KK ZG PTTK (3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685" y="1614757"/>
            <a:ext cx="2041651" cy="4176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2" name="Picture 2" descr="K:\Przeglądy KKiT\Przegląd 2015\OKŁADKI\Wyróżnienie KK ZG PTTK (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89" y="2405947"/>
            <a:ext cx="2016163" cy="41527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>
            <a:off x="0" y="648344"/>
            <a:ext cx="9144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400" b="1" cap="all" dirty="0">
                <a:ln w="9000" cmpd="sng">
                  <a:noFill/>
                  <a:prstDash val="solid"/>
                </a:ln>
                <a:solidFill>
                  <a:srgbClr val="234F77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</a:rPr>
              <a:t>Wyróżnienie </a:t>
            </a:r>
          </a:p>
          <a:p>
            <a:pPr algn="ctr">
              <a:defRPr/>
            </a:pPr>
            <a:r>
              <a:rPr lang="pl-PL" sz="2400" b="1" cap="all" dirty="0">
                <a:ln w="9000" cmpd="sng">
                  <a:noFill/>
                  <a:prstDash val="solid"/>
                </a:ln>
                <a:solidFill>
                  <a:srgbClr val="234F77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</a:rPr>
              <a:t>Centralnej biblioteki PTTK</a:t>
            </a:r>
          </a:p>
        </p:txBody>
      </p:sp>
      <p:pic>
        <p:nvPicPr>
          <p:cNvPr id="4505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639553"/>
            <a:ext cx="754062" cy="839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060" name="Prostokąt 1"/>
          <p:cNvSpPr>
            <a:spLocks noChangeArrowheads="1"/>
          </p:cNvSpPr>
          <p:nvPr/>
        </p:nvSpPr>
        <p:spPr bwMode="auto">
          <a:xfrm>
            <a:off x="2555012" y="1734026"/>
            <a:ext cx="3961204" cy="457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7F8FA9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ts val="1200"/>
              </a:spcBef>
              <a:buNone/>
            </a:pPr>
            <a:r>
              <a:rPr lang="pl-PL" sz="1900" i="1" dirty="0"/>
              <a:t>Wolsztyn i okolice. </a:t>
            </a:r>
            <a:r>
              <a:rPr lang="pl-PL" sz="1900" i="1" dirty="0" smtClean="0"/>
              <a:t/>
            </a:r>
            <a:br>
              <a:rPr lang="pl-PL" sz="1900" i="1" dirty="0" smtClean="0"/>
            </a:br>
            <a:r>
              <a:rPr lang="pl-PL" sz="1900" i="1" dirty="0" smtClean="0"/>
              <a:t>Przewodnik </a:t>
            </a:r>
            <a:r>
              <a:rPr lang="pl-PL" sz="1900" i="1" dirty="0"/>
              <a:t>turystyczny dla </a:t>
            </a:r>
            <a:r>
              <a:rPr lang="pl-PL" sz="1900" i="1" dirty="0" smtClean="0"/>
              <a:t>dzieci</a:t>
            </a:r>
            <a:endParaRPr lang="pl-PL" sz="1900" dirty="0" smtClean="0"/>
          </a:p>
          <a:p>
            <a:pPr algn="ctr">
              <a:spcBef>
                <a:spcPts val="1200"/>
              </a:spcBef>
              <a:buNone/>
            </a:pPr>
            <a:r>
              <a:rPr lang="pl-PL" sz="1900" dirty="0" smtClean="0"/>
              <a:t> </a:t>
            </a:r>
            <a:r>
              <a:rPr lang="pl-PL" sz="1900" b="1" dirty="0">
                <a:solidFill>
                  <a:srgbClr val="005DA2"/>
                </a:solidFill>
              </a:rPr>
              <a:t>Urząd Miejski w </a:t>
            </a:r>
            <a:r>
              <a:rPr lang="pl-PL" sz="1900" b="1" dirty="0" smtClean="0">
                <a:solidFill>
                  <a:srgbClr val="005DA2"/>
                </a:solidFill>
              </a:rPr>
              <a:t>Wolsztynie</a:t>
            </a:r>
            <a:r>
              <a:rPr lang="pl-PL" sz="1900" dirty="0" smtClean="0"/>
              <a:t> </a:t>
            </a:r>
          </a:p>
          <a:p>
            <a:pPr algn="ctr">
              <a:spcBef>
                <a:spcPts val="1200"/>
              </a:spcBef>
              <a:buNone/>
            </a:pPr>
            <a:r>
              <a:rPr lang="pl-PL" sz="1900" b="1" dirty="0" smtClean="0">
                <a:solidFill>
                  <a:srgbClr val="005DA2"/>
                </a:solidFill>
              </a:rPr>
              <a:t>Wydawnictwo Libro</a:t>
            </a:r>
            <a:r>
              <a:rPr lang="pl-PL" sz="1900" dirty="0" smtClean="0"/>
              <a:t> </a:t>
            </a:r>
          </a:p>
          <a:p>
            <a:pPr algn="ctr">
              <a:spcBef>
                <a:spcPts val="1200"/>
              </a:spcBef>
              <a:buNone/>
            </a:pPr>
            <a:r>
              <a:rPr lang="pl-PL" sz="1900" dirty="0" smtClean="0"/>
              <a:t>Poznań </a:t>
            </a:r>
            <a:r>
              <a:rPr lang="pl-PL" sz="1900" dirty="0"/>
              <a:t>[2014</a:t>
            </a:r>
            <a:r>
              <a:rPr lang="pl-PL" sz="1900" dirty="0" smtClean="0"/>
              <a:t>] </a:t>
            </a:r>
            <a:endParaRPr lang="pl-PL" sz="1900" dirty="0"/>
          </a:p>
          <a:p>
            <a:pPr lvl="0" algn="ctr">
              <a:spcBef>
                <a:spcPts val="1200"/>
              </a:spcBef>
              <a:buNone/>
            </a:pPr>
            <a:endParaRPr lang="pl-PL" sz="100" dirty="0" smtClean="0">
              <a:solidFill>
                <a:srgbClr val="005DA2"/>
              </a:solidFill>
            </a:endParaRPr>
          </a:p>
          <a:p>
            <a:pPr lvl="0" algn="ctr">
              <a:spcBef>
                <a:spcPts val="1200"/>
              </a:spcBef>
              <a:buNone/>
            </a:pPr>
            <a:r>
              <a:rPr lang="pl-PL" sz="1900" dirty="0" smtClean="0">
                <a:solidFill>
                  <a:srgbClr val="005DA2"/>
                </a:solidFill>
              </a:rPr>
              <a:t>* * *</a:t>
            </a:r>
          </a:p>
          <a:p>
            <a:pPr lvl="0" algn="ctr">
              <a:spcBef>
                <a:spcPts val="1200"/>
              </a:spcBef>
              <a:buNone/>
            </a:pPr>
            <a:endParaRPr lang="pl-PL" sz="100" dirty="0" smtClean="0">
              <a:solidFill>
                <a:srgbClr val="005DA2"/>
              </a:solidFill>
            </a:endParaRPr>
          </a:p>
          <a:p>
            <a:pPr lvl="0" algn="ctr">
              <a:spcBef>
                <a:spcPts val="500"/>
              </a:spcBef>
              <a:buNone/>
            </a:pPr>
            <a:r>
              <a:rPr lang="pl-PL" sz="1900" dirty="0" smtClean="0"/>
              <a:t>Seria 5 zeszytów:</a:t>
            </a:r>
            <a:r>
              <a:rPr lang="pl-PL" sz="1900" b="1" i="1" dirty="0" smtClean="0"/>
              <a:t> </a:t>
            </a:r>
          </a:p>
          <a:p>
            <a:pPr lvl="0" algn="ctr">
              <a:spcBef>
                <a:spcPts val="500"/>
              </a:spcBef>
              <a:buNone/>
            </a:pPr>
            <a:r>
              <a:rPr lang="pl-PL" sz="1900" i="1" dirty="0" smtClean="0"/>
              <a:t>Bajkowe Karkonosze </a:t>
            </a:r>
          </a:p>
          <a:p>
            <a:pPr lvl="0" algn="ctr">
              <a:spcBef>
                <a:spcPts val="1200"/>
              </a:spcBef>
              <a:buNone/>
            </a:pPr>
            <a:r>
              <a:rPr lang="pl-PL" sz="1900" b="1" dirty="0" smtClean="0">
                <a:solidFill>
                  <a:srgbClr val="005DA2"/>
                </a:solidFill>
              </a:rPr>
              <a:t>Wydawnictwo </a:t>
            </a:r>
            <a:r>
              <a:rPr lang="pl-PL" sz="1900" b="1" dirty="0">
                <a:solidFill>
                  <a:srgbClr val="005DA2"/>
                </a:solidFill>
              </a:rPr>
              <a:t>AD </a:t>
            </a:r>
            <a:r>
              <a:rPr lang="pl-PL" sz="1900" b="1" dirty="0" smtClean="0">
                <a:solidFill>
                  <a:srgbClr val="005DA2"/>
                </a:solidFill>
              </a:rPr>
              <a:t>REM</a:t>
            </a:r>
            <a:r>
              <a:rPr lang="pl-PL" sz="1900" dirty="0" smtClean="0"/>
              <a:t> </a:t>
            </a:r>
          </a:p>
          <a:p>
            <a:pPr lvl="0" algn="ctr">
              <a:spcBef>
                <a:spcPts val="1200"/>
              </a:spcBef>
              <a:buNone/>
            </a:pPr>
            <a:r>
              <a:rPr lang="pl-PL" sz="1900" dirty="0" smtClean="0"/>
              <a:t>Jelenia </a:t>
            </a:r>
            <a:r>
              <a:rPr lang="pl-PL" sz="1900" dirty="0"/>
              <a:t>Góra </a:t>
            </a:r>
            <a:r>
              <a:rPr lang="pl-PL" sz="1900" dirty="0" smtClean="0"/>
              <a:t>2015</a:t>
            </a:r>
            <a:endParaRPr lang="pl-PL" sz="1900" dirty="0"/>
          </a:p>
        </p:txBody>
      </p:sp>
      <p:sp>
        <p:nvSpPr>
          <p:cNvPr id="10" name="Prostokąt 9"/>
          <p:cNvSpPr/>
          <p:nvPr/>
        </p:nvSpPr>
        <p:spPr>
          <a:xfrm>
            <a:off x="0" y="32657"/>
            <a:ext cx="914400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500" b="1" dirty="0" smtClean="0">
                <a:ln w="3175" cmpd="sng">
                  <a:noFill/>
                  <a:prstDash val="solid"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XXIV  </a:t>
            </a:r>
            <a:r>
              <a:rPr lang="pl-PL" altLang="pl-PL" sz="1500" b="1" dirty="0" smtClean="0">
                <a:ln w="3175" cmpd="sng">
                  <a:noFill/>
                  <a:prstDash val="solid"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OGÓLNOPOLSKI PRZEGLĄD KSIĄŻKI KRAJOZNAWCZEJ I TURYSTYCZNEJ  ∙  POZNAŃ 2015</a:t>
            </a:r>
            <a:endParaRPr lang="pl-PL" sz="1500" b="1" dirty="0">
              <a:ln w="3175" cmpd="sng">
                <a:noFill/>
                <a:prstDash val="solid"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6866" name="Picture 2" descr="K:\Przeglądy KKiT\Przegląd 2015\OKŁADKI\Wyróżnienie CB PTTK (5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967" y="908720"/>
            <a:ext cx="2215495" cy="315453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0" name="Picture 6" descr="K:\Przeglądy KKiT\Przegląd 2015\OKŁADKI\Wyróżnienie CB PTTK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484784"/>
            <a:ext cx="2222947" cy="318706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1" name="Picture 7" descr="K:\Przeglądy KKiT\Przegląd 2015\OKŁADKI\Wyróżnienie CB PTTK - wyr. drugi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93856"/>
            <a:ext cx="2159476" cy="380586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36869" name="Picture 5" descr="K:\Przeglądy KKiT\Przegląd 2015\OKŁADKI\Wyróżnienie CB PTTK (3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060848"/>
            <a:ext cx="2214139" cy="315860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8" name="Picture 4" descr="K:\Przeglądy KKiT\Przegląd 2015\OKŁADKI\Wyróżnienie CB PTTK (2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7001" y="2708920"/>
            <a:ext cx="2204654" cy="320941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7" name="Picture 3" descr="K:\Przeglądy KKiT\Przegląd 2015\OKŁADKI\Wyróżnienie CB PTTK (1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464" y="3284984"/>
            <a:ext cx="2214139" cy="314776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K:\Przeglądy KKiT\Przegląd 2014\logo_przeglad_colorCMYK_300dp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662" y="3424805"/>
            <a:ext cx="4130675" cy="227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rostokąt 5"/>
          <p:cNvSpPr/>
          <p:nvPr/>
        </p:nvSpPr>
        <p:spPr>
          <a:xfrm>
            <a:off x="0" y="1268760"/>
            <a:ext cx="9144000" cy="1334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pl-PL" sz="4800" b="1" dirty="0">
                <a:ln w="9000" cmpd="sng">
                  <a:noFill/>
                  <a:prstDash val="solid"/>
                </a:ln>
                <a:solidFill>
                  <a:srgbClr val="234F77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Serdecznie gratulujemy!</a:t>
            </a:r>
            <a:r>
              <a:rPr lang="pl-PL" sz="6000" b="1" dirty="0">
                <a:ln w="9000" cmpd="sng">
                  <a:noFill/>
                  <a:prstDash val="solid"/>
                </a:ln>
                <a:solidFill>
                  <a:srgbClr val="234F77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pl-PL" sz="6000" b="1" cap="all" dirty="0">
              <a:ln w="9000" cmpd="sng">
                <a:noFill/>
                <a:prstDash val="solid"/>
              </a:ln>
              <a:solidFill>
                <a:srgbClr val="234F77"/>
              </a:solidFill>
              <a:effectLst>
                <a:reflection blurRad="12700" stA="28000" endPos="45000" dist="1000" dir="5400000" sy="-100000" algn="bl" rotWithShape="0"/>
              </a:effectLst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0" y="32657"/>
            <a:ext cx="914400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500" b="1" dirty="0" smtClean="0">
                <a:ln w="3175" cmpd="sng">
                  <a:noFill/>
                  <a:prstDash val="solid"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XXIV  </a:t>
            </a:r>
            <a:r>
              <a:rPr lang="pl-PL" altLang="pl-PL" sz="1500" b="1" dirty="0" smtClean="0">
                <a:ln w="3175" cmpd="sng">
                  <a:noFill/>
                  <a:prstDash val="solid"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OGÓLNOPOLSKI PRZEGLĄD KSIĄŻKI KRAJOZNAWCZEJ I TURYSTYCZNEJ  ∙  POZNAŃ 2015</a:t>
            </a:r>
            <a:endParaRPr lang="pl-PL" sz="1500" b="1" dirty="0">
              <a:ln w="3175" cmpd="sng">
                <a:noFill/>
                <a:prstDash val="solid"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899592" y="1268760"/>
            <a:ext cx="7344816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200" b="1" dirty="0" smtClean="0">
                <a:latin typeface="Calibri" panose="020F0502020204030204" pitchFamily="34" charset="0"/>
              </a:rPr>
              <a:t>PROGRAM</a:t>
            </a:r>
            <a:endParaRPr lang="pl-PL" sz="2200" dirty="0">
              <a:latin typeface="Calibri" panose="020F0502020204030204" pitchFamily="34" charset="0"/>
            </a:endParaRPr>
          </a:p>
          <a:p>
            <a:r>
              <a:rPr lang="pl-PL" b="1" dirty="0">
                <a:latin typeface="Calibri" panose="020F0502020204030204" pitchFamily="34" charset="0"/>
              </a:rPr>
              <a:t> </a:t>
            </a:r>
            <a:endParaRPr lang="pl-PL" dirty="0">
              <a:latin typeface="Calibri" panose="020F0502020204030204" pitchFamily="34" charset="0"/>
            </a:endParaRPr>
          </a:p>
          <a:p>
            <a:r>
              <a:rPr lang="pl-PL" b="1" dirty="0" smtClean="0">
                <a:latin typeface="Calibri" panose="020F0502020204030204" pitchFamily="34" charset="0"/>
              </a:rPr>
              <a:t>15-17 października 2015 </a:t>
            </a:r>
          </a:p>
          <a:p>
            <a:r>
              <a:rPr lang="pl-PL" b="1" dirty="0" smtClean="0">
                <a:latin typeface="Calibri" panose="020F0502020204030204" pitchFamily="34" charset="0"/>
              </a:rPr>
              <a:t>Stoisko </a:t>
            </a:r>
            <a:r>
              <a:rPr lang="pl-PL" b="1" dirty="0">
                <a:latin typeface="Calibri" panose="020F0502020204030204" pitchFamily="34" charset="0"/>
              </a:rPr>
              <a:t>Przeglądu Książki, Pawilon </a:t>
            </a:r>
            <a:r>
              <a:rPr lang="pl-PL" b="1" dirty="0" smtClean="0">
                <a:latin typeface="Calibri" panose="020F0502020204030204" pitchFamily="34" charset="0"/>
              </a:rPr>
              <a:t>3 </a:t>
            </a:r>
            <a:r>
              <a:rPr lang="pl-PL" b="1" dirty="0">
                <a:latin typeface="Calibri" panose="020F0502020204030204" pitchFamily="34" charset="0"/>
              </a:rPr>
              <a:t>stoisko </a:t>
            </a:r>
            <a:r>
              <a:rPr lang="pl-PL" b="1" dirty="0" smtClean="0">
                <a:latin typeface="Calibri" panose="020F0502020204030204" pitchFamily="34" charset="0"/>
              </a:rPr>
              <a:t>137 </a:t>
            </a:r>
          </a:p>
          <a:p>
            <a:endParaRPr lang="pl-PL" dirty="0">
              <a:latin typeface="Calibri" panose="020F050202020403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pl-PL" dirty="0">
                <a:latin typeface="Calibri" panose="020F0502020204030204" pitchFamily="34" charset="0"/>
              </a:rPr>
              <a:t>Prezentacja publikacji nadesłanych do udziału w </a:t>
            </a:r>
            <a:r>
              <a:rPr lang="pl-PL" dirty="0" smtClean="0">
                <a:latin typeface="Calibri" panose="020F0502020204030204" pitchFamily="34" charset="0"/>
              </a:rPr>
              <a:t>XXIV </a:t>
            </a:r>
            <a:r>
              <a:rPr lang="pl-PL" dirty="0">
                <a:latin typeface="Calibri" panose="020F0502020204030204" pitchFamily="34" charset="0"/>
              </a:rPr>
              <a:t>Ogólnopolskim Przeglądzie Książki Krajoznawczej i Turystycznej, współorganizowanym przez Międzynarodowe Targi Poznańskie, Samorząd Województwa Wielkopolskiego i Polskie Towarzystwo Turystyczno-Krajoznawcze. </a:t>
            </a:r>
          </a:p>
          <a:p>
            <a:r>
              <a:rPr lang="pl-PL" dirty="0">
                <a:latin typeface="Calibri" panose="020F0502020204030204" pitchFamily="34" charset="0"/>
              </a:rPr>
              <a:t> 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pl-PL" dirty="0">
                <a:latin typeface="Calibri" panose="020F0502020204030204" pitchFamily="34" charset="0"/>
              </a:rPr>
              <a:t>Na stoisku w Strefie </a:t>
            </a:r>
            <a:r>
              <a:rPr lang="pl-PL" dirty="0" smtClean="0">
                <a:latin typeface="Calibri" panose="020F0502020204030204" pitchFamily="34" charset="0"/>
              </a:rPr>
              <a:t>Zwycięzców’2014 </a:t>
            </a:r>
            <a:br>
              <a:rPr lang="pl-PL" dirty="0" smtClean="0">
                <a:latin typeface="Calibri" panose="020F0502020204030204" pitchFamily="34" charset="0"/>
              </a:rPr>
            </a:br>
            <a:r>
              <a:rPr lang="pl-PL" dirty="0" smtClean="0">
                <a:latin typeface="Calibri" panose="020F0502020204030204" pitchFamily="34" charset="0"/>
              </a:rPr>
              <a:t>prezentują </a:t>
            </a:r>
            <a:r>
              <a:rPr lang="pl-PL" dirty="0">
                <a:latin typeface="Calibri" panose="020F0502020204030204" pitchFamily="34" charset="0"/>
              </a:rPr>
              <a:t>i sprzedają swoje publikacje: </a:t>
            </a:r>
            <a:endParaRPr lang="pl-PL" dirty="0" smtClean="0">
              <a:latin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dirty="0" smtClean="0">
                <a:latin typeface="Calibri" panose="020F0502020204030204" pitchFamily="34" charset="0"/>
              </a:rPr>
              <a:t>Karkonoski Park Narodowy,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dirty="0" smtClean="0">
                <a:latin typeface="Calibri" panose="020F0502020204030204" pitchFamily="34" charset="0"/>
              </a:rPr>
              <a:t>Zespół Parków Krajobrazowych Województwa Wielkopolskiego,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dirty="0" smtClean="0">
                <a:latin typeface="Calibri" panose="020F0502020204030204" pitchFamily="34" charset="0"/>
              </a:rPr>
              <a:t>Polskie Towarzystwo Turystyczno-Krajoznawcze. </a:t>
            </a:r>
            <a:endParaRPr lang="pl-PL" dirty="0">
              <a:latin typeface="Calibri" panose="020F0502020204030204" pitchFamily="34" charset="0"/>
            </a:endParaRPr>
          </a:p>
          <a:p>
            <a:r>
              <a:rPr lang="pl-PL" dirty="0"/>
              <a:t> </a:t>
            </a:r>
          </a:p>
        </p:txBody>
      </p:sp>
      <p:sp>
        <p:nvSpPr>
          <p:cNvPr id="6" name="Prostokąt 5"/>
          <p:cNvSpPr/>
          <p:nvPr/>
        </p:nvSpPr>
        <p:spPr>
          <a:xfrm>
            <a:off x="0" y="32657"/>
            <a:ext cx="914400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500" b="1" dirty="0" smtClean="0">
                <a:ln w="3175" cmpd="sng">
                  <a:noFill/>
                  <a:prstDash val="solid"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XXIV  </a:t>
            </a:r>
            <a:r>
              <a:rPr lang="pl-PL" altLang="pl-PL" sz="1500" b="1" dirty="0" smtClean="0">
                <a:ln w="3175" cmpd="sng">
                  <a:noFill/>
                  <a:prstDash val="solid"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OGÓLNOPOLSKI PRZEGLĄD KSIĄŻKI KRAJOZNAWCZEJ I TURYSTYCZNEJ  ∙  POZNAŃ 2015</a:t>
            </a:r>
            <a:endParaRPr lang="pl-PL" sz="1500" b="1" dirty="0">
              <a:ln w="3175" cmpd="sng">
                <a:noFill/>
                <a:prstDash val="solid"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845586" y="1484784"/>
            <a:ext cx="745282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>
                <a:latin typeface="Calibri" panose="020F0502020204030204" pitchFamily="34" charset="0"/>
              </a:rPr>
              <a:t>16 </a:t>
            </a:r>
            <a:r>
              <a:rPr lang="pl-PL" b="1" dirty="0">
                <a:latin typeface="Calibri" panose="020F0502020204030204" pitchFamily="34" charset="0"/>
              </a:rPr>
              <a:t>października </a:t>
            </a:r>
            <a:r>
              <a:rPr lang="pl-PL" b="1" dirty="0" smtClean="0">
                <a:latin typeface="Calibri" panose="020F0502020204030204" pitchFamily="34" charset="0"/>
              </a:rPr>
              <a:t>2015 </a:t>
            </a:r>
            <a:r>
              <a:rPr lang="pl-PL" b="1" dirty="0">
                <a:latin typeface="Calibri" panose="020F0502020204030204" pitchFamily="34" charset="0"/>
              </a:rPr>
              <a:t>godz. </a:t>
            </a:r>
            <a:r>
              <a:rPr lang="pl-PL" b="1" dirty="0" smtClean="0">
                <a:latin typeface="Calibri" panose="020F0502020204030204" pitchFamily="34" charset="0"/>
              </a:rPr>
              <a:t>11.00-16.00  </a:t>
            </a:r>
          </a:p>
          <a:p>
            <a:r>
              <a:rPr lang="pl-PL" b="1" dirty="0" smtClean="0">
                <a:latin typeface="Calibri" panose="020F0502020204030204" pitchFamily="34" charset="0"/>
              </a:rPr>
              <a:t>Stoisko </a:t>
            </a:r>
            <a:r>
              <a:rPr lang="pl-PL" b="1" dirty="0">
                <a:latin typeface="Calibri" panose="020F0502020204030204" pitchFamily="34" charset="0"/>
              </a:rPr>
              <a:t>Przeglądu Książki, Pawilon </a:t>
            </a:r>
            <a:r>
              <a:rPr lang="pl-PL" b="1" dirty="0" smtClean="0">
                <a:latin typeface="Calibri" panose="020F0502020204030204" pitchFamily="34" charset="0"/>
              </a:rPr>
              <a:t>3 </a:t>
            </a:r>
            <a:r>
              <a:rPr lang="pl-PL" b="1" dirty="0">
                <a:latin typeface="Calibri" panose="020F0502020204030204" pitchFamily="34" charset="0"/>
              </a:rPr>
              <a:t>stoisko </a:t>
            </a:r>
            <a:r>
              <a:rPr lang="pl-PL" b="1" dirty="0" smtClean="0">
                <a:latin typeface="Calibri" panose="020F0502020204030204" pitchFamily="34" charset="0"/>
              </a:rPr>
              <a:t>137</a:t>
            </a:r>
            <a:r>
              <a:rPr lang="pl-PL" dirty="0" smtClean="0">
                <a:latin typeface="Calibri" panose="020F0502020204030204" pitchFamily="34" charset="0"/>
              </a:rPr>
              <a:t> </a:t>
            </a:r>
            <a:r>
              <a:rPr lang="pl-PL" dirty="0">
                <a:latin typeface="Calibri" panose="020F0502020204030204" pitchFamily="34" charset="0"/>
              </a:rPr>
              <a:t>	        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pl-PL" dirty="0" err="1">
                <a:latin typeface="Calibri" panose="020F0502020204030204" pitchFamily="34" charset="0"/>
              </a:rPr>
              <a:t>Questing</a:t>
            </a:r>
            <a:r>
              <a:rPr lang="pl-PL" dirty="0">
                <a:latin typeface="Calibri" panose="020F0502020204030204" pitchFamily="34" charset="0"/>
              </a:rPr>
              <a:t> pn. „Znasz li ten kraj?” dla odwiedzających MTP organizowany przez studentów </a:t>
            </a:r>
            <a:r>
              <a:rPr lang="pl-PL" dirty="0" smtClean="0">
                <a:latin typeface="Calibri" panose="020F0502020204030204" pitchFamily="34" charset="0"/>
              </a:rPr>
              <a:t>Wydziału Turystyki i Rekreacji Uniwersytetu im. Adama </a:t>
            </a:r>
            <a:r>
              <a:rPr lang="pl-PL" dirty="0">
                <a:latin typeface="Calibri" panose="020F0502020204030204" pitchFamily="34" charset="0"/>
              </a:rPr>
              <a:t>Mickiewicza w Poznaniu. </a:t>
            </a:r>
            <a:endParaRPr lang="pl-PL" dirty="0" smtClean="0">
              <a:latin typeface="Calibri" panose="020F0502020204030204" pitchFamily="34" charset="0"/>
            </a:endParaRPr>
          </a:p>
          <a:p>
            <a:r>
              <a:rPr lang="pl-PL" b="1" dirty="0">
                <a:latin typeface="Calibri" panose="020F0502020204030204" pitchFamily="34" charset="0"/>
              </a:rPr>
              <a:t> </a:t>
            </a:r>
            <a:r>
              <a:rPr lang="pl-PL" dirty="0">
                <a:latin typeface="Calibri" panose="020F0502020204030204" pitchFamily="34" charset="0"/>
              </a:rPr>
              <a:t> </a:t>
            </a:r>
            <a:endParaRPr lang="pl-PL" dirty="0" smtClean="0">
              <a:latin typeface="Calibri" panose="020F0502020204030204" pitchFamily="34" charset="0"/>
            </a:endParaRPr>
          </a:p>
          <a:p>
            <a:endParaRPr lang="pl-PL" dirty="0">
              <a:latin typeface="Calibri" panose="020F0502020204030204" pitchFamily="34" charset="0"/>
            </a:endParaRPr>
          </a:p>
          <a:p>
            <a:endParaRPr lang="pl-PL" dirty="0">
              <a:latin typeface="Calibri" panose="020F050202020403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endParaRPr lang="pl-PL" dirty="0" smtClean="0">
              <a:latin typeface="Calibri" panose="020F0502020204030204" pitchFamily="34" charset="0"/>
            </a:endParaRPr>
          </a:p>
          <a:p>
            <a:r>
              <a:rPr lang="pl-PL" b="1" dirty="0" smtClean="0">
                <a:latin typeface="Calibri" panose="020F0502020204030204" pitchFamily="34" charset="0"/>
              </a:rPr>
              <a:t>15-17 </a:t>
            </a:r>
            <a:r>
              <a:rPr lang="pl-PL" b="1" dirty="0">
                <a:latin typeface="Calibri" panose="020F0502020204030204" pitchFamily="34" charset="0"/>
              </a:rPr>
              <a:t>października </a:t>
            </a:r>
            <a:r>
              <a:rPr lang="pl-PL" b="1" dirty="0" smtClean="0">
                <a:latin typeface="Calibri" panose="020F0502020204030204" pitchFamily="34" charset="0"/>
              </a:rPr>
              <a:t>2015 </a:t>
            </a:r>
            <a:endParaRPr lang="pl-PL" b="1" dirty="0">
              <a:latin typeface="Calibri" panose="020F0502020204030204" pitchFamily="34" charset="0"/>
            </a:endParaRPr>
          </a:p>
          <a:p>
            <a:r>
              <a:rPr lang="pl-PL" b="1" dirty="0">
                <a:latin typeface="Calibri" panose="020F0502020204030204" pitchFamily="34" charset="0"/>
              </a:rPr>
              <a:t>Stoisko Przeglądu Książki i Pawilon </a:t>
            </a:r>
            <a:r>
              <a:rPr lang="pl-PL" b="1" dirty="0" smtClean="0">
                <a:latin typeface="Calibri" panose="020F0502020204030204" pitchFamily="34" charset="0"/>
              </a:rPr>
              <a:t>3 stoisko 137</a:t>
            </a:r>
            <a:endParaRPr lang="pl-PL" dirty="0" smtClean="0">
              <a:latin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dirty="0" smtClean="0">
                <a:latin typeface="Calibri" panose="020F0502020204030204" pitchFamily="34" charset="0"/>
              </a:rPr>
              <a:t>Wystawy fotografii krajoznawczej Marcina Albina z Klubu Podróżnika „Śródziemie” z Krakowa pt. „Polska na weekend – miejsca niezwykłe, szczególne, wyjątkowe, rekordowe i mało znane”. </a:t>
            </a:r>
            <a:endParaRPr lang="pl-PL" dirty="0">
              <a:latin typeface="Calibri" panose="020F0502020204030204" pitchFamily="34" charset="0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0" y="32657"/>
            <a:ext cx="914400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500" b="1" dirty="0" smtClean="0">
                <a:ln w="3175" cmpd="sng">
                  <a:noFill/>
                  <a:prstDash val="solid"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XXIV  </a:t>
            </a:r>
            <a:r>
              <a:rPr lang="pl-PL" altLang="pl-PL" sz="1500" b="1" dirty="0" smtClean="0">
                <a:ln w="3175" cmpd="sng">
                  <a:noFill/>
                  <a:prstDash val="solid"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OGÓLNOPOLSKI PRZEGLĄD KSIĄŻKI KRAJOZNAWCZEJ I TURYSTYCZNEJ  ∙  POZNAŃ 2015</a:t>
            </a:r>
            <a:endParaRPr lang="pl-PL" sz="1500" b="1" dirty="0">
              <a:ln w="3175" cmpd="sng">
                <a:noFill/>
                <a:prstDash val="solid"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Prostokąt 1"/>
          <p:cNvSpPr>
            <a:spLocks noChangeArrowheads="1"/>
          </p:cNvSpPr>
          <p:nvPr/>
        </p:nvSpPr>
        <p:spPr bwMode="auto">
          <a:xfrm>
            <a:off x="-4192" y="1556792"/>
            <a:ext cx="9143999" cy="3585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7F8FA9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ts val="1200"/>
              </a:spcBef>
              <a:buClrTx/>
              <a:buSzTx/>
              <a:buFontTx/>
              <a:buNone/>
            </a:pPr>
            <a:r>
              <a:rPr lang="pl-PL" altLang="pl-PL" sz="1800" b="1" u="sng" dirty="0"/>
              <a:t>Adres do korespondencji:</a:t>
            </a:r>
          </a:p>
          <a:p>
            <a:pPr algn="ctr" eaLnBrk="1" hangingPunct="1">
              <a:spcBef>
                <a:spcPts val="1200"/>
              </a:spcBef>
              <a:buClrTx/>
              <a:buSzTx/>
              <a:buFontTx/>
              <a:buNone/>
            </a:pPr>
            <a:endParaRPr lang="pl-PL" altLang="pl-PL" sz="1100" u="sng" dirty="0"/>
          </a:p>
          <a:p>
            <a:pPr algn="ctr" eaLnBrk="1" hangingPunct="1">
              <a:spcBef>
                <a:spcPts val="1200"/>
              </a:spcBef>
              <a:buClrTx/>
              <a:buSzTx/>
              <a:buFontTx/>
              <a:buNone/>
            </a:pPr>
            <a:r>
              <a:rPr lang="pl-PL" altLang="pl-PL" sz="1800" dirty="0"/>
              <a:t>Polskie Towarzystwo </a:t>
            </a:r>
            <a:r>
              <a:rPr lang="pl-PL" altLang="pl-PL" sz="1800" dirty="0" smtClean="0"/>
              <a:t>Turystyczno-Krajoznawcze</a:t>
            </a:r>
            <a:br>
              <a:rPr lang="pl-PL" altLang="pl-PL" sz="1800" dirty="0" smtClean="0"/>
            </a:br>
            <a:r>
              <a:rPr lang="pl-PL" altLang="pl-PL" sz="1800" dirty="0" smtClean="0"/>
              <a:t>Centralna </a:t>
            </a:r>
            <a:r>
              <a:rPr lang="pl-PL" altLang="pl-PL" sz="1800" dirty="0"/>
              <a:t>Biblioteka</a:t>
            </a:r>
          </a:p>
          <a:p>
            <a:pPr algn="ctr" eaLnBrk="1" hangingPunct="1">
              <a:spcBef>
                <a:spcPts val="1200"/>
              </a:spcBef>
              <a:buClrTx/>
              <a:buSzTx/>
              <a:buFontTx/>
              <a:buNone/>
            </a:pPr>
            <a:r>
              <a:rPr lang="pl-PL" altLang="pl-PL" sz="1800" dirty="0"/>
              <a:t>ul. Senatorska 11; 00-075 WARSZAWA</a:t>
            </a:r>
          </a:p>
          <a:p>
            <a:pPr algn="ctr" eaLnBrk="1" hangingPunct="1">
              <a:spcBef>
                <a:spcPts val="1200"/>
              </a:spcBef>
              <a:buClrTx/>
              <a:buSzTx/>
              <a:buFontTx/>
              <a:buNone/>
            </a:pPr>
            <a:r>
              <a:rPr lang="pl-PL" altLang="pl-PL" sz="1800" dirty="0"/>
              <a:t>Tel. +48 22 831 80 </a:t>
            </a:r>
            <a:r>
              <a:rPr lang="pl-PL" altLang="pl-PL" sz="1800" dirty="0" smtClean="0"/>
              <a:t>65</a:t>
            </a:r>
            <a:endParaRPr lang="pl-PL" altLang="pl-PL" sz="1800" dirty="0"/>
          </a:p>
          <a:p>
            <a:pPr algn="ctr" eaLnBrk="1" hangingPunct="1">
              <a:spcBef>
                <a:spcPts val="1200"/>
              </a:spcBef>
              <a:buClrTx/>
              <a:buSzTx/>
              <a:buFontTx/>
              <a:buNone/>
            </a:pPr>
            <a:r>
              <a:rPr lang="pl-PL" altLang="pl-PL" sz="1800" dirty="0"/>
              <a:t>Fax. +48 22 826 25 05</a:t>
            </a:r>
          </a:p>
          <a:p>
            <a:pPr algn="ctr" eaLnBrk="1" hangingPunct="1">
              <a:spcBef>
                <a:spcPts val="1200"/>
              </a:spcBef>
              <a:buClrTx/>
              <a:buSzTx/>
              <a:buFontTx/>
              <a:buNone/>
            </a:pPr>
            <a:r>
              <a:rPr lang="pl-PL" altLang="pl-PL" sz="1800" u="sng" dirty="0">
                <a:solidFill>
                  <a:schemeClr val="accent5">
                    <a:lumMod val="50000"/>
                  </a:schemeClr>
                </a:solidFill>
              </a:rPr>
              <a:t>przegladksiazki@przegladksiazki.pl</a:t>
            </a:r>
            <a:endParaRPr lang="pl-PL" altLang="pl-PL" sz="1800" dirty="0">
              <a:solidFill>
                <a:schemeClr val="accent5">
                  <a:lumMod val="50000"/>
                </a:schemeClr>
              </a:solidFill>
            </a:endParaRPr>
          </a:p>
          <a:p>
            <a:pPr algn="ctr" eaLnBrk="1" hangingPunct="1">
              <a:buClrTx/>
              <a:buSzTx/>
              <a:buFontTx/>
              <a:buNone/>
            </a:pPr>
            <a:endParaRPr lang="pl-PL" altLang="pl-PL" sz="1800" dirty="0">
              <a:latin typeface="Constantia" pitchFamily="18" charset="0"/>
            </a:endParaRPr>
          </a:p>
        </p:txBody>
      </p:sp>
      <p:pic>
        <p:nvPicPr>
          <p:cNvPr id="5632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469" y="4941168"/>
            <a:ext cx="828675" cy="92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Prostokąt 6"/>
          <p:cNvSpPr/>
          <p:nvPr/>
        </p:nvSpPr>
        <p:spPr>
          <a:xfrm>
            <a:off x="-4192" y="32657"/>
            <a:ext cx="914819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500" b="1" dirty="0" smtClean="0">
                <a:ln w="3175" cmpd="sng">
                  <a:noFill/>
                  <a:prstDash val="solid"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XXIV  </a:t>
            </a:r>
            <a:r>
              <a:rPr lang="pl-PL" altLang="pl-PL" sz="1500" b="1" dirty="0" smtClean="0">
                <a:ln w="3175" cmpd="sng">
                  <a:noFill/>
                  <a:prstDash val="solid"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OGÓLNOPOLSKI PRZEGLĄD KSIĄŻKI KRAJOZNAWCZEJ I TURYSTYCZNEJ  </a:t>
            </a:r>
            <a:endParaRPr lang="pl-PL" sz="1500" b="1" dirty="0">
              <a:ln w="3175" cmpd="sng">
                <a:noFill/>
                <a:prstDash val="solid"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754766" y="980728"/>
            <a:ext cx="7560839" cy="5324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1650" b="1" dirty="0">
                <a:latin typeface="Calibri" panose="020F0502020204030204" pitchFamily="34" charset="0"/>
              </a:rPr>
              <a:t>Publikacje zgłoszone do udziału w Przeglądzie oceniane były </a:t>
            </a:r>
            <a:br>
              <a:rPr lang="pl-PL" sz="1650" b="1" dirty="0">
                <a:latin typeface="Calibri" panose="020F0502020204030204" pitchFamily="34" charset="0"/>
              </a:rPr>
            </a:br>
            <a:r>
              <a:rPr lang="pl-PL" sz="1650" b="1" dirty="0">
                <a:latin typeface="Calibri" panose="020F0502020204030204" pitchFamily="34" charset="0"/>
              </a:rPr>
              <a:t>w pięciu kategoriach: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pl-PL" sz="1650" dirty="0">
                <a:latin typeface="Calibri" panose="020F0502020204030204" pitchFamily="34" charset="0"/>
              </a:rPr>
              <a:t>albumy krajoznawcze,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pl-PL" sz="1650" dirty="0">
                <a:latin typeface="Calibri" panose="020F0502020204030204" pitchFamily="34" charset="0"/>
              </a:rPr>
              <a:t>przewodniki,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pl-PL" sz="1650" dirty="0">
                <a:latin typeface="Calibri" panose="020F0502020204030204" pitchFamily="34" charset="0"/>
              </a:rPr>
              <a:t>monografie oraz inne opracowania krajoznawcze,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pl-PL" sz="1650" dirty="0">
                <a:latin typeface="Calibri" panose="020F0502020204030204" pitchFamily="34" charset="0"/>
              </a:rPr>
              <a:t>mapy i atlasy,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pl-PL" sz="1650" dirty="0">
                <a:latin typeface="Calibri" panose="020F0502020204030204" pitchFamily="34" charset="0"/>
              </a:rPr>
              <a:t>informatory krajoznawcze i foldery.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650" dirty="0">
              <a:latin typeface="Calibri" panose="020F0502020204030204" pitchFamily="34" charset="0"/>
            </a:endParaRPr>
          </a:p>
          <a:p>
            <a:pPr>
              <a:defRPr/>
            </a:pPr>
            <a:r>
              <a:rPr lang="pl-PL" sz="1650" b="1" dirty="0">
                <a:latin typeface="Calibri" panose="020F0502020204030204" pitchFamily="34" charset="0"/>
              </a:rPr>
              <a:t>Przedmiotem oceny Jury była krajoznawcza zawartość publikacji </a:t>
            </a:r>
          </a:p>
          <a:p>
            <a:pPr>
              <a:defRPr/>
            </a:pPr>
            <a:r>
              <a:rPr lang="pl-PL" sz="1650" b="1" dirty="0">
                <a:latin typeface="Calibri" panose="020F0502020204030204" pitchFamily="34" charset="0"/>
              </a:rPr>
              <a:t>oraz forma prezentacji walorów opisywanego terenu: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pl-PL" sz="1650" dirty="0">
                <a:latin typeface="Calibri" panose="020F0502020204030204" pitchFamily="34" charset="0"/>
              </a:rPr>
              <a:t> w zakresie walorów treściowych: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pl-PL" sz="1650" dirty="0">
                <a:latin typeface="Calibri" panose="020F0502020204030204" pitchFamily="34" charset="0"/>
              </a:rPr>
              <a:t>jakość dokumentacji krajoznawczo-turystycznej,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pl-PL" sz="1650" dirty="0">
                <a:latin typeface="Calibri" panose="020F0502020204030204" pitchFamily="34" charset="0"/>
              </a:rPr>
              <a:t>język i styl wypowiedzi,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pl-PL" sz="1650" dirty="0">
                <a:latin typeface="Calibri" panose="020F0502020204030204" pitchFamily="34" charset="0"/>
              </a:rPr>
              <a:t>użyteczność (zasób oraz pojemność informacji krajoznawczej </a:t>
            </a:r>
            <a:br>
              <a:rPr lang="pl-PL" sz="1650" dirty="0">
                <a:latin typeface="Calibri" panose="020F0502020204030204" pitchFamily="34" charset="0"/>
              </a:rPr>
            </a:br>
            <a:r>
              <a:rPr lang="pl-PL" sz="1650" dirty="0">
                <a:latin typeface="Calibri" panose="020F0502020204030204" pitchFamily="34" charset="0"/>
              </a:rPr>
              <a:t>i turystycznej).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pl-PL" sz="1650" dirty="0">
                <a:latin typeface="Calibri" panose="020F0502020204030204" pitchFamily="34" charset="0"/>
              </a:rPr>
              <a:t> w zakresie sztuki edytorskiej: 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pl-PL" sz="1650" dirty="0">
                <a:latin typeface="Calibri" panose="020F0502020204030204" pitchFamily="34" charset="0"/>
              </a:rPr>
              <a:t>opracowanie graficzne i estetyczne, 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pl-PL" sz="1650" dirty="0">
                <a:latin typeface="Calibri" panose="020F0502020204030204" pitchFamily="34" charset="0"/>
              </a:rPr>
              <a:t>staranność opracowania edytorskiego (adiustacja, obróbka ilustracji, redakcja techniczna),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pl-PL" sz="1650" dirty="0">
                <a:latin typeface="Calibri" panose="020F0502020204030204" pitchFamily="34" charset="0"/>
              </a:rPr>
              <a:t>jakość poligrafii.</a:t>
            </a:r>
          </a:p>
        </p:txBody>
      </p:sp>
      <p:sp>
        <p:nvSpPr>
          <p:cNvPr id="6" name="Prostokąt 5"/>
          <p:cNvSpPr/>
          <p:nvPr/>
        </p:nvSpPr>
        <p:spPr>
          <a:xfrm>
            <a:off x="0" y="32657"/>
            <a:ext cx="914400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500" b="1" dirty="0" smtClean="0">
                <a:ln w="3175" cmpd="sng">
                  <a:noFill/>
                  <a:prstDash val="solid"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XXIV  </a:t>
            </a:r>
            <a:r>
              <a:rPr lang="pl-PL" altLang="pl-PL" sz="1500" b="1" dirty="0" smtClean="0">
                <a:ln w="3175" cmpd="sng">
                  <a:noFill/>
                  <a:prstDash val="solid"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OGÓLNOPOLSKI PRZEGLĄD KSIĄŻKI KRAJOZNAWCZEJ I TURYSTYCZNEJ ∙ POZNAŃ 2015</a:t>
            </a:r>
            <a:endParaRPr lang="pl-PL" sz="1500" b="1" dirty="0">
              <a:ln w="3175" cmpd="sng">
                <a:noFill/>
                <a:prstDash val="solid"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711493" y="836712"/>
            <a:ext cx="7859689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>
                <a:latin typeface="Calibri" panose="020F0502020204030204" pitchFamily="34" charset="0"/>
              </a:rPr>
              <a:t>Na </a:t>
            </a:r>
            <a:r>
              <a:rPr lang="pl-PL" dirty="0">
                <a:latin typeface="Calibri" panose="020F0502020204030204" pitchFamily="34" charset="0"/>
              </a:rPr>
              <a:t>podstawie sumy </a:t>
            </a:r>
            <a:r>
              <a:rPr lang="pl-PL" dirty="0" smtClean="0">
                <a:latin typeface="Calibri" panose="020F0502020204030204" pitchFamily="34" charset="0"/>
              </a:rPr>
              <a:t>punktów Jury </a:t>
            </a:r>
            <a:r>
              <a:rPr lang="pl-PL" dirty="0">
                <a:latin typeface="Calibri" panose="020F0502020204030204" pitchFamily="34" charset="0"/>
              </a:rPr>
              <a:t>nagrodziło </a:t>
            </a:r>
            <a:endParaRPr lang="pl-PL" dirty="0" smtClean="0">
              <a:latin typeface="Calibri" panose="020F0502020204030204" pitchFamily="34" charset="0"/>
            </a:endParaRPr>
          </a:p>
          <a:p>
            <a:r>
              <a:rPr lang="pl-PL" dirty="0" smtClean="0">
                <a:latin typeface="Calibri" panose="020F0502020204030204" pitchFamily="34" charset="0"/>
              </a:rPr>
              <a:t>w </a:t>
            </a:r>
            <a:r>
              <a:rPr lang="pl-PL" dirty="0">
                <a:latin typeface="Calibri" panose="020F0502020204030204" pitchFamily="34" charset="0"/>
              </a:rPr>
              <a:t>kategorii </a:t>
            </a:r>
            <a:r>
              <a:rPr lang="pl-PL" b="1" dirty="0" smtClean="0">
                <a:solidFill>
                  <a:srgbClr val="005DA2"/>
                </a:solidFill>
                <a:latin typeface="Calibri" panose="020F0502020204030204" pitchFamily="34" charset="0"/>
              </a:rPr>
              <a:t>Albumy krajoznawcze</a:t>
            </a:r>
            <a:r>
              <a:rPr lang="pl-PL" dirty="0" smtClean="0">
                <a:latin typeface="Calibri" panose="020F0502020204030204" pitchFamily="34" charset="0"/>
              </a:rPr>
              <a:t>:</a:t>
            </a:r>
            <a:endParaRPr lang="pl-PL" dirty="0">
              <a:latin typeface="Calibri" panose="020F0502020204030204" pitchFamily="34" charset="0"/>
            </a:endParaRPr>
          </a:p>
          <a:p>
            <a:r>
              <a:rPr lang="pl-PL" b="1" dirty="0">
                <a:latin typeface="Calibri" panose="020F0502020204030204" pitchFamily="34" charset="0"/>
              </a:rPr>
              <a:t> </a:t>
            </a:r>
            <a:endParaRPr lang="pl-PL" dirty="0">
              <a:latin typeface="Calibri" panose="020F0502020204030204" pitchFamily="34" charset="0"/>
            </a:endParaRPr>
          </a:p>
          <a:p>
            <a:endParaRPr lang="pl-PL" b="1" dirty="0" smtClean="0">
              <a:solidFill>
                <a:srgbClr val="005DA2"/>
              </a:solidFill>
              <a:latin typeface="Calibri" panose="020F0502020204030204" pitchFamily="34" charset="0"/>
            </a:endParaRPr>
          </a:p>
          <a:p>
            <a:r>
              <a:rPr lang="pl-PL" b="1" dirty="0" smtClean="0">
                <a:solidFill>
                  <a:srgbClr val="005DA2"/>
                </a:solidFill>
                <a:latin typeface="Calibri" panose="020F0502020204030204" pitchFamily="34" charset="0"/>
              </a:rPr>
              <a:t>I </a:t>
            </a:r>
            <a:r>
              <a:rPr lang="pl-PL" b="1" dirty="0">
                <a:solidFill>
                  <a:srgbClr val="005DA2"/>
                </a:solidFill>
                <a:latin typeface="Calibri" panose="020F0502020204030204" pitchFamily="34" charset="0"/>
              </a:rPr>
              <a:t>miejsce </a:t>
            </a:r>
            <a:r>
              <a:rPr lang="pl-PL" b="1" dirty="0">
                <a:latin typeface="Calibri" panose="020F0502020204030204" pitchFamily="34" charset="0"/>
              </a:rPr>
              <a:t/>
            </a:r>
            <a:br>
              <a:rPr lang="pl-PL" b="1" dirty="0">
                <a:latin typeface="Calibri" panose="020F0502020204030204" pitchFamily="34" charset="0"/>
              </a:rPr>
            </a:br>
            <a:r>
              <a:rPr lang="pl-PL" b="1" i="1" dirty="0">
                <a:latin typeface="Calibri" panose="020F0502020204030204" pitchFamily="34" charset="0"/>
              </a:rPr>
              <a:t>Moje Ponidzie</a:t>
            </a:r>
            <a:r>
              <a:rPr lang="pl-PL" b="1" dirty="0">
                <a:latin typeface="Calibri" panose="020F0502020204030204" pitchFamily="34" charset="0"/>
              </a:rPr>
              <a:t>, </a:t>
            </a:r>
            <a:endParaRPr lang="pl-PL" b="1" dirty="0" smtClean="0">
              <a:latin typeface="Calibri" panose="020F0502020204030204" pitchFamily="34" charset="0"/>
            </a:endParaRPr>
          </a:p>
          <a:p>
            <a:r>
              <a:rPr lang="pl-PL" b="1" dirty="0" smtClean="0">
                <a:latin typeface="Calibri" panose="020F0502020204030204" pitchFamily="34" charset="0"/>
              </a:rPr>
              <a:t>Elżbieta </a:t>
            </a:r>
            <a:r>
              <a:rPr lang="pl-PL" b="1" dirty="0">
                <a:latin typeface="Calibri" panose="020F0502020204030204" pitchFamily="34" charset="0"/>
              </a:rPr>
              <a:t>Dzikowska. </a:t>
            </a:r>
            <a:endParaRPr lang="pl-PL" b="1" dirty="0" smtClean="0">
              <a:latin typeface="Calibri" panose="020F0502020204030204" pitchFamily="34" charset="0"/>
            </a:endParaRPr>
          </a:p>
          <a:p>
            <a:r>
              <a:rPr lang="pl-PL" b="1" dirty="0" smtClean="0">
                <a:latin typeface="Calibri" panose="020F0502020204030204" pitchFamily="34" charset="0"/>
              </a:rPr>
              <a:t>Wydawnictwo </a:t>
            </a:r>
            <a:r>
              <a:rPr lang="pl-PL" b="1" dirty="0">
                <a:latin typeface="Calibri" panose="020F0502020204030204" pitchFamily="34" charset="0"/>
              </a:rPr>
              <a:t>Bernardinum, </a:t>
            </a:r>
            <a:endParaRPr lang="pl-PL" b="1" dirty="0" smtClean="0">
              <a:latin typeface="Calibri" panose="020F0502020204030204" pitchFamily="34" charset="0"/>
            </a:endParaRPr>
          </a:p>
          <a:p>
            <a:r>
              <a:rPr lang="pl-PL" b="1" dirty="0" smtClean="0">
                <a:latin typeface="Calibri" panose="020F0502020204030204" pitchFamily="34" charset="0"/>
              </a:rPr>
              <a:t>Pelplin </a:t>
            </a:r>
            <a:r>
              <a:rPr lang="pl-PL" b="1" dirty="0">
                <a:latin typeface="Calibri" panose="020F0502020204030204" pitchFamily="34" charset="0"/>
              </a:rPr>
              <a:t>2015. </a:t>
            </a:r>
          </a:p>
          <a:p>
            <a:endParaRPr lang="pl-PL" dirty="0" smtClean="0">
              <a:latin typeface="Calibri" panose="020F0502020204030204" pitchFamily="34" charset="0"/>
            </a:endParaRPr>
          </a:p>
          <a:p>
            <a:pPr algn="ctr"/>
            <a:endParaRPr lang="pl-PL" i="1" dirty="0" smtClean="0">
              <a:solidFill>
                <a:srgbClr val="005DA2"/>
              </a:solidFill>
              <a:latin typeface="Calibri" panose="020F0502020204030204" pitchFamily="34" charset="0"/>
            </a:endParaRPr>
          </a:p>
          <a:p>
            <a:pPr algn="ctr"/>
            <a:endParaRPr lang="pl-PL" i="1" dirty="0" smtClean="0">
              <a:solidFill>
                <a:srgbClr val="005DA2"/>
              </a:solidFill>
              <a:latin typeface="Calibri" panose="020F0502020204030204" pitchFamily="34" charset="0"/>
            </a:endParaRPr>
          </a:p>
          <a:p>
            <a:pPr algn="ctr"/>
            <a:endParaRPr lang="pl-PL" i="1" dirty="0">
              <a:solidFill>
                <a:srgbClr val="005DA2"/>
              </a:solidFill>
              <a:latin typeface="Calibri" panose="020F0502020204030204" pitchFamily="34" charset="0"/>
            </a:endParaRPr>
          </a:p>
          <a:p>
            <a:pPr algn="ctr"/>
            <a:endParaRPr lang="pl-PL" sz="2800" i="1" dirty="0">
              <a:solidFill>
                <a:srgbClr val="005DA2"/>
              </a:solidFill>
              <a:latin typeface="Calibri" panose="020F0502020204030204" pitchFamily="34" charset="0"/>
            </a:endParaRPr>
          </a:p>
          <a:p>
            <a:pPr algn="ctr"/>
            <a:r>
              <a:rPr lang="pl-PL" i="1" dirty="0" smtClean="0">
                <a:solidFill>
                  <a:srgbClr val="005DA2"/>
                </a:solidFill>
                <a:latin typeface="Calibri" panose="020F0502020204030204" pitchFamily="34" charset="0"/>
              </a:rPr>
              <a:t>Za </a:t>
            </a:r>
            <a:r>
              <a:rPr lang="pl-PL" i="1" dirty="0">
                <a:solidFill>
                  <a:srgbClr val="005DA2"/>
                </a:solidFill>
                <a:latin typeface="Calibri" panose="020F0502020204030204" pitchFamily="34" charset="0"/>
              </a:rPr>
              <a:t>atrakcyjną i językowo-stylistycznie wciągającą </a:t>
            </a:r>
            <a:endParaRPr lang="pl-PL" i="1" dirty="0" smtClean="0">
              <a:solidFill>
                <a:srgbClr val="005DA2"/>
              </a:solidFill>
              <a:latin typeface="Calibri" panose="020F0502020204030204" pitchFamily="34" charset="0"/>
            </a:endParaRPr>
          </a:p>
          <a:p>
            <a:pPr algn="ctr"/>
            <a:r>
              <a:rPr lang="pl-PL" i="1" dirty="0" smtClean="0">
                <a:solidFill>
                  <a:srgbClr val="005DA2"/>
                </a:solidFill>
                <a:latin typeface="Calibri" panose="020F0502020204030204" pitchFamily="34" charset="0"/>
              </a:rPr>
              <a:t>fotograficzną </a:t>
            </a:r>
            <a:r>
              <a:rPr lang="pl-PL" i="1" dirty="0">
                <a:solidFill>
                  <a:srgbClr val="005DA2"/>
                </a:solidFill>
                <a:latin typeface="Calibri" panose="020F0502020204030204" pitchFamily="34" charset="0"/>
              </a:rPr>
              <a:t>prezentację wciąż jeszcze niedocenianego turystycznie regionu </a:t>
            </a:r>
            <a:endParaRPr lang="pl-PL" i="1" dirty="0" smtClean="0">
              <a:solidFill>
                <a:srgbClr val="005DA2"/>
              </a:solidFill>
              <a:latin typeface="Calibri" panose="020F0502020204030204" pitchFamily="34" charset="0"/>
            </a:endParaRPr>
          </a:p>
          <a:p>
            <a:pPr algn="ctr"/>
            <a:r>
              <a:rPr lang="pl-PL" i="1" dirty="0" smtClean="0">
                <a:solidFill>
                  <a:srgbClr val="005DA2"/>
                </a:solidFill>
                <a:latin typeface="Calibri" panose="020F0502020204030204" pitchFamily="34" charset="0"/>
              </a:rPr>
              <a:t>przy </a:t>
            </a:r>
            <a:r>
              <a:rPr lang="pl-PL" i="1" dirty="0">
                <a:solidFill>
                  <a:srgbClr val="005DA2"/>
                </a:solidFill>
                <a:latin typeface="Calibri" panose="020F0502020204030204" pitchFamily="34" charset="0"/>
              </a:rPr>
              <a:t>wysokiej jakości informacyjno-artystycznej </a:t>
            </a:r>
            <a:r>
              <a:rPr lang="pl-PL" i="1" dirty="0" smtClean="0">
                <a:solidFill>
                  <a:srgbClr val="005DA2"/>
                </a:solidFill>
                <a:latin typeface="Calibri" panose="020F0502020204030204" pitchFamily="34" charset="0"/>
              </a:rPr>
              <a:t>zdjęć</a:t>
            </a:r>
          </a:p>
          <a:p>
            <a:pPr algn="ctr"/>
            <a:r>
              <a:rPr lang="pl-PL" i="1" dirty="0" smtClean="0">
                <a:solidFill>
                  <a:srgbClr val="005DA2"/>
                </a:solidFill>
                <a:latin typeface="Calibri" panose="020F0502020204030204" pitchFamily="34" charset="0"/>
              </a:rPr>
              <a:t> </a:t>
            </a:r>
            <a:r>
              <a:rPr lang="pl-PL" i="1" dirty="0">
                <a:solidFill>
                  <a:srgbClr val="005DA2"/>
                </a:solidFill>
                <a:latin typeface="Calibri" panose="020F0502020204030204" pitchFamily="34" charset="0"/>
              </a:rPr>
              <a:t>oraz za dobry układ całości z bardzo wysoką jakością prac edytorskich</a:t>
            </a:r>
            <a:r>
              <a:rPr lang="pl-PL" i="1" dirty="0" smtClean="0">
                <a:solidFill>
                  <a:srgbClr val="005DA2"/>
                </a:solidFill>
                <a:latin typeface="Calibri" panose="020F0502020204030204" pitchFamily="34" charset="0"/>
              </a:rPr>
              <a:t>.</a:t>
            </a:r>
            <a:endParaRPr lang="pl-PL" sz="1000" dirty="0">
              <a:latin typeface="Calibri" panose="020F0502020204030204" pitchFamily="34" charset="0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0" y="32657"/>
            <a:ext cx="914400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500" b="1" dirty="0" smtClean="0">
                <a:ln w="3175" cmpd="sng">
                  <a:noFill/>
                  <a:prstDash val="solid"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XXIV  </a:t>
            </a:r>
            <a:r>
              <a:rPr lang="pl-PL" altLang="pl-PL" sz="1500" b="1" dirty="0" smtClean="0">
                <a:ln w="3175" cmpd="sng">
                  <a:noFill/>
                  <a:prstDash val="solid"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OGÓLNOPOLSKI PRZEGLĄD KSIĄŻKI KRAJOZNAWCZEJ I TURYSTYCZNEJ ∙ POZNAŃ 2015</a:t>
            </a:r>
            <a:endParaRPr lang="pl-PL" sz="1500" b="1" dirty="0">
              <a:ln w="3175" cmpd="sng">
                <a:noFill/>
                <a:prstDash val="solid"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Picture 2" descr="K:\Przeglądy KKiT\Przegląd 2015\OKŁADKI\ALBUMY  I miejsce 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484784"/>
            <a:ext cx="2349969" cy="28736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6987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711493" y="836712"/>
            <a:ext cx="760492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>
                <a:latin typeface="Calibri" panose="020F0502020204030204" pitchFamily="34" charset="0"/>
              </a:rPr>
              <a:t>W kategorii </a:t>
            </a:r>
            <a:r>
              <a:rPr lang="pl-PL" b="1" dirty="0" smtClean="0">
                <a:solidFill>
                  <a:srgbClr val="005DA2"/>
                </a:solidFill>
                <a:latin typeface="Calibri" panose="020F0502020204030204" pitchFamily="34" charset="0"/>
              </a:rPr>
              <a:t>Albumy krajoznawcze</a:t>
            </a:r>
            <a:r>
              <a:rPr lang="pl-PL" dirty="0" smtClean="0">
                <a:latin typeface="Calibri" panose="020F0502020204030204" pitchFamily="34" charset="0"/>
              </a:rPr>
              <a:t>:</a:t>
            </a:r>
            <a:endParaRPr lang="pl-PL" dirty="0">
              <a:latin typeface="Calibri" panose="020F0502020204030204" pitchFamily="34" charset="0"/>
            </a:endParaRPr>
          </a:p>
          <a:p>
            <a:r>
              <a:rPr lang="pl-PL" b="1" dirty="0">
                <a:latin typeface="Calibri" panose="020F0502020204030204" pitchFamily="34" charset="0"/>
              </a:rPr>
              <a:t> </a:t>
            </a:r>
            <a:endParaRPr lang="pl-PL" dirty="0">
              <a:latin typeface="Calibri" panose="020F0502020204030204" pitchFamily="34" charset="0"/>
            </a:endParaRPr>
          </a:p>
          <a:p>
            <a:r>
              <a:rPr lang="pl-PL" b="1" dirty="0">
                <a:latin typeface="Calibri" panose="020F0502020204030204" pitchFamily="34" charset="0"/>
              </a:rPr>
              <a:t> </a:t>
            </a:r>
            <a:endParaRPr lang="pl-PL" dirty="0">
              <a:latin typeface="Calibri" panose="020F0502020204030204" pitchFamily="34" charset="0"/>
            </a:endParaRPr>
          </a:p>
          <a:p>
            <a:r>
              <a:rPr lang="pl-PL" b="1" dirty="0">
                <a:solidFill>
                  <a:srgbClr val="005DA2"/>
                </a:solidFill>
                <a:latin typeface="Calibri" panose="020F0502020204030204" pitchFamily="34" charset="0"/>
              </a:rPr>
              <a:t>II miejsce</a:t>
            </a:r>
            <a:r>
              <a:rPr lang="pl-PL" b="1" dirty="0">
                <a:latin typeface="Calibri" panose="020F0502020204030204" pitchFamily="34" charset="0"/>
              </a:rPr>
              <a:t/>
            </a:r>
            <a:br>
              <a:rPr lang="pl-PL" b="1" dirty="0">
                <a:latin typeface="Calibri" panose="020F0502020204030204" pitchFamily="34" charset="0"/>
              </a:rPr>
            </a:br>
            <a:r>
              <a:rPr lang="pl-PL" b="1" i="1" dirty="0">
                <a:latin typeface="Calibri" panose="020F0502020204030204" pitchFamily="34" charset="0"/>
              </a:rPr>
              <a:t>Cuda na Fasadach. Detale szczecińskich budynków</a:t>
            </a:r>
            <a:r>
              <a:rPr lang="pl-PL" b="1" dirty="0">
                <a:latin typeface="Calibri" panose="020F0502020204030204" pitchFamily="34" charset="0"/>
              </a:rPr>
              <a:t>, </a:t>
            </a:r>
            <a:endParaRPr lang="pl-PL" b="1" dirty="0" smtClean="0">
              <a:latin typeface="Calibri" panose="020F0502020204030204" pitchFamily="34" charset="0"/>
            </a:endParaRPr>
          </a:p>
          <a:p>
            <a:r>
              <a:rPr lang="pl-PL" b="1" dirty="0" smtClean="0">
                <a:latin typeface="Calibri" panose="020F0502020204030204" pitchFamily="34" charset="0"/>
              </a:rPr>
              <a:t>Michał </a:t>
            </a:r>
            <a:r>
              <a:rPr lang="pl-PL" b="1" dirty="0">
                <a:latin typeface="Calibri" panose="020F0502020204030204" pitchFamily="34" charset="0"/>
              </a:rPr>
              <a:t>Rembas. </a:t>
            </a:r>
            <a:endParaRPr lang="pl-PL" b="1" dirty="0" smtClean="0">
              <a:latin typeface="Calibri" panose="020F0502020204030204" pitchFamily="34" charset="0"/>
            </a:endParaRPr>
          </a:p>
          <a:p>
            <a:r>
              <a:rPr lang="pl-PL" b="1" dirty="0" smtClean="0">
                <a:latin typeface="Calibri" panose="020F0502020204030204" pitchFamily="34" charset="0"/>
              </a:rPr>
              <a:t>Stowarzyszenie Rozwoju </a:t>
            </a:r>
            <a:r>
              <a:rPr lang="pl-PL" b="1" dirty="0">
                <a:latin typeface="Calibri" panose="020F0502020204030204" pitchFamily="34" charset="0"/>
              </a:rPr>
              <a:t>i Edukacji „Lider”, </a:t>
            </a:r>
            <a:endParaRPr lang="pl-PL" b="1" dirty="0" smtClean="0">
              <a:latin typeface="Calibri" panose="020F0502020204030204" pitchFamily="34" charset="0"/>
            </a:endParaRPr>
          </a:p>
          <a:p>
            <a:r>
              <a:rPr lang="pl-PL" b="1" dirty="0" smtClean="0">
                <a:latin typeface="Calibri" panose="020F0502020204030204" pitchFamily="34" charset="0"/>
              </a:rPr>
              <a:t>Szczecin </a:t>
            </a:r>
            <a:r>
              <a:rPr lang="pl-PL" b="1" dirty="0">
                <a:latin typeface="Calibri" panose="020F0502020204030204" pitchFamily="34" charset="0"/>
              </a:rPr>
              <a:t>2015</a:t>
            </a:r>
            <a:r>
              <a:rPr lang="pl-PL" b="1" dirty="0" smtClean="0">
                <a:latin typeface="Calibri" panose="020F0502020204030204" pitchFamily="34" charset="0"/>
              </a:rPr>
              <a:t>.</a:t>
            </a:r>
          </a:p>
          <a:p>
            <a:endParaRPr lang="pl-PL" sz="1600" b="1" dirty="0">
              <a:latin typeface="Calibri" panose="020F0502020204030204" pitchFamily="34" charset="0"/>
            </a:endParaRPr>
          </a:p>
          <a:p>
            <a:endParaRPr lang="pl-PL" sz="1600" b="1" dirty="0" smtClean="0">
              <a:latin typeface="Calibri" panose="020F0502020204030204" pitchFamily="34" charset="0"/>
            </a:endParaRPr>
          </a:p>
          <a:p>
            <a:endParaRPr lang="pl-PL" sz="1600" b="1" dirty="0" smtClean="0">
              <a:latin typeface="Calibri" panose="020F0502020204030204" pitchFamily="34" charset="0"/>
            </a:endParaRPr>
          </a:p>
          <a:p>
            <a:endParaRPr lang="pl-PL" b="1" dirty="0">
              <a:latin typeface="Calibri" panose="020F0502020204030204" pitchFamily="34" charset="0"/>
            </a:endParaRPr>
          </a:p>
          <a:p>
            <a:endParaRPr lang="pl-PL" b="1" dirty="0">
              <a:latin typeface="Calibri" panose="020F0502020204030204" pitchFamily="34" charset="0"/>
            </a:endParaRPr>
          </a:p>
          <a:p>
            <a:pPr algn="ctr"/>
            <a:r>
              <a:rPr lang="pl-PL" i="1" dirty="0">
                <a:solidFill>
                  <a:srgbClr val="005DA2"/>
                </a:solidFill>
                <a:latin typeface="Calibri" panose="020F0502020204030204" pitchFamily="34" charset="0"/>
              </a:rPr>
              <a:t>Za intrygujące i wysoce wartościowe </a:t>
            </a:r>
            <a:endParaRPr lang="pl-PL" i="1" dirty="0" smtClean="0">
              <a:solidFill>
                <a:srgbClr val="005DA2"/>
              </a:solidFill>
              <a:latin typeface="Calibri" panose="020F0502020204030204" pitchFamily="34" charset="0"/>
            </a:endParaRPr>
          </a:p>
          <a:p>
            <a:pPr algn="ctr"/>
            <a:r>
              <a:rPr lang="pl-PL" i="1" dirty="0" smtClean="0">
                <a:solidFill>
                  <a:srgbClr val="005DA2"/>
                </a:solidFill>
                <a:latin typeface="Calibri" panose="020F0502020204030204" pitchFamily="34" charset="0"/>
              </a:rPr>
              <a:t>fotograficzne ukazanie </a:t>
            </a:r>
            <a:r>
              <a:rPr lang="pl-PL" i="1" dirty="0">
                <a:solidFill>
                  <a:srgbClr val="005DA2"/>
                </a:solidFill>
                <a:latin typeface="Calibri" panose="020F0502020204030204" pitchFamily="34" charset="0"/>
              </a:rPr>
              <a:t>detali architektonicznych, </a:t>
            </a:r>
            <a:endParaRPr lang="pl-PL" i="1" dirty="0" smtClean="0">
              <a:solidFill>
                <a:srgbClr val="005DA2"/>
              </a:solidFill>
              <a:latin typeface="Calibri" panose="020F0502020204030204" pitchFamily="34" charset="0"/>
            </a:endParaRPr>
          </a:p>
          <a:p>
            <a:pPr algn="ctr"/>
            <a:r>
              <a:rPr lang="pl-PL" i="1" dirty="0" smtClean="0">
                <a:solidFill>
                  <a:srgbClr val="005DA2"/>
                </a:solidFill>
                <a:latin typeface="Calibri" panose="020F0502020204030204" pitchFamily="34" charset="0"/>
              </a:rPr>
              <a:t>pozostających </a:t>
            </a:r>
            <a:r>
              <a:rPr lang="pl-PL" i="1" dirty="0">
                <a:solidFill>
                  <a:srgbClr val="005DA2"/>
                </a:solidFill>
                <a:latin typeface="Calibri" panose="020F0502020204030204" pitchFamily="34" charset="0"/>
              </a:rPr>
              <a:t>na ogół poza zasięgiem </a:t>
            </a:r>
            <a:r>
              <a:rPr lang="pl-PL" i="1" dirty="0" smtClean="0">
                <a:solidFill>
                  <a:srgbClr val="005DA2"/>
                </a:solidFill>
                <a:latin typeface="Calibri" panose="020F0502020204030204" pitchFamily="34" charset="0"/>
              </a:rPr>
              <a:t>zainteresowania </a:t>
            </a:r>
            <a:r>
              <a:rPr lang="pl-PL" i="1" dirty="0">
                <a:solidFill>
                  <a:srgbClr val="005DA2"/>
                </a:solidFill>
                <a:latin typeface="Calibri" panose="020F0502020204030204" pitchFamily="34" charset="0"/>
              </a:rPr>
              <a:t>turystów, </a:t>
            </a:r>
            <a:endParaRPr lang="pl-PL" i="1" dirty="0" smtClean="0">
              <a:solidFill>
                <a:srgbClr val="005DA2"/>
              </a:solidFill>
              <a:latin typeface="Calibri" panose="020F0502020204030204" pitchFamily="34" charset="0"/>
            </a:endParaRPr>
          </a:p>
          <a:p>
            <a:pPr algn="ctr"/>
            <a:r>
              <a:rPr lang="pl-PL" i="1" dirty="0" smtClean="0">
                <a:solidFill>
                  <a:srgbClr val="005DA2"/>
                </a:solidFill>
                <a:latin typeface="Calibri" panose="020F0502020204030204" pitchFamily="34" charset="0"/>
              </a:rPr>
              <a:t>a </a:t>
            </a:r>
            <a:r>
              <a:rPr lang="pl-PL" i="1" dirty="0">
                <a:solidFill>
                  <a:srgbClr val="005DA2"/>
                </a:solidFill>
                <a:latin typeface="Calibri" panose="020F0502020204030204" pitchFamily="34" charset="0"/>
              </a:rPr>
              <a:t>świadczące o podjęciu oryginalnej tematyki, </a:t>
            </a:r>
            <a:endParaRPr lang="pl-PL" i="1" dirty="0" smtClean="0">
              <a:solidFill>
                <a:srgbClr val="005DA2"/>
              </a:solidFill>
              <a:latin typeface="Calibri" panose="020F0502020204030204" pitchFamily="34" charset="0"/>
            </a:endParaRPr>
          </a:p>
          <a:p>
            <a:pPr algn="ctr"/>
            <a:r>
              <a:rPr lang="pl-PL" i="1" dirty="0" smtClean="0">
                <a:solidFill>
                  <a:srgbClr val="005DA2"/>
                </a:solidFill>
                <a:latin typeface="Calibri" panose="020F0502020204030204" pitchFamily="34" charset="0"/>
              </a:rPr>
              <a:t>przy </a:t>
            </a:r>
            <a:r>
              <a:rPr lang="pl-PL" i="1" dirty="0">
                <a:solidFill>
                  <a:srgbClr val="005DA2"/>
                </a:solidFill>
                <a:latin typeface="Calibri" panose="020F0502020204030204" pitchFamily="34" charset="0"/>
              </a:rPr>
              <a:t>zastosowaniu lapidarnych, </a:t>
            </a:r>
            <a:endParaRPr lang="pl-PL" i="1" dirty="0" smtClean="0">
              <a:solidFill>
                <a:srgbClr val="005DA2"/>
              </a:solidFill>
              <a:latin typeface="Calibri" panose="020F0502020204030204" pitchFamily="34" charset="0"/>
            </a:endParaRPr>
          </a:p>
          <a:p>
            <a:pPr algn="ctr"/>
            <a:r>
              <a:rPr lang="pl-PL" i="1" dirty="0" smtClean="0">
                <a:solidFill>
                  <a:srgbClr val="005DA2"/>
                </a:solidFill>
                <a:latin typeface="Calibri" panose="020F0502020204030204" pitchFamily="34" charset="0"/>
              </a:rPr>
              <a:t>ale </a:t>
            </a:r>
            <a:r>
              <a:rPr lang="pl-PL" i="1" dirty="0">
                <a:solidFill>
                  <a:srgbClr val="005DA2"/>
                </a:solidFill>
                <a:latin typeface="Calibri" panose="020F0502020204030204" pitchFamily="34" charset="0"/>
              </a:rPr>
              <a:t>trafnych podpisów informacyjnych</a:t>
            </a:r>
            <a:r>
              <a:rPr lang="pl-PL" i="1" dirty="0" smtClean="0">
                <a:solidFill>
                  <a:srgbClr val="005DA2"/>
                </a:solidFill>
                <a:latin typeface="Calibri" panose="020F0502020204030204" pitchFamily="34" charset="0"/>
              </a:rPr>
              <a:t>.</a:t>
            </a:r>
            <a:r>
              <a:rPr lang="pl-PL" sz="1000" dirty="0">
                <a:latin typeface="Calibri" panose="020F0502020204030204" pitchFamily="34" charset="0"/>
              </a:rPr>
              <a:t> </a:t>
            </a:r>
          </a:p>
        </p:txBody>
      </p:sp>
      <p:sp>
        <p:nvSpPr>
          <p:cNvPr id="6" name="Prostokąt 5"/>
          <p:cNvSpPr/>
          <p:nvPr/>
        </p:nvSpPr>
        <p:spPr>
          <a:xfrm>
            <a:off x="0" y="32657"/>
            <a:ext cx="914400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500" b="1" dirty="0" smtClean="0">
                <a:ln w="3175" cmpd="sng">
                  <a:noFill/>
                  <a:prstDash val="solid"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XXIV  </a:t>
            </a:r>
            <a:r>
              <a:rPr lang="pl-PL" altLang="pl-PL" sz="1500" b="1" dirty="0" smtClean="0">
                <a:ln w="3175" cmpd="sng">
                  <a:noFill/>
                  <a:prstDash val="solid"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OGÓLNOPOLSKI PRZEGLĄD KSIĄŻKI KRAJOZNAWCZEJ I TURYSTYCZNEJ ∙ POZNAŃ 2015</a:t>
            </a:r>
            <a:endParaRPr lang="pl-PL" sz="1500" b="1" dirty="0">
              <a:ln w="3175" cmpd="sng">
                <a:noFill/>
                <a:prstDash val="solid"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Picture 2" descr="K:\Przeglądy KKiT\Przegląd 2015\OKŁADKI\ALBUMY II miejsc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340768"/>
            <a:ext cx="2781742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2939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711493" y="836712"/>
            <a:ext cx="7859689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>
                <a:latin typeface="Calibri" panose="020F0502020204030204" pitchFamily="34" charset="0"/>
              </a:rPr>
              <a:t>W kategorii </a:t>
            </a:r>
            <a:r>
              <a:rPr lang="pl-PL" b="1" dirty="0" smtClean="0">
                <a:solidFill>
                  <a:srgbClr val="005DA2"/>
                </a:solidFill>
                <a:latin typeface="Calibri" panose="020F0502020204030204" pitchFamily="34" charset="0"/>
              </a:rPr>
              <a:t>Albumy krajoznawcze</a:t>
            </a:r>
            <a:r>
              <a:rPr lang="pl-PL" dirty="0" smtClean="0">
                <a:latin typeface="Calibri" panose="020F0502020204030204" pitchFamily="34" charset="0"/>
              </a:rPr>
              <a:t>:</a:t>
            </a:r>
            <a:endParaRPr lang="pl-PL" dirty="0">
              <a:latin typeface="Calibri" panose="020F0502020204030204" pitchFamily="34" charset="0"/>
            </a:endParaRPr>
          </a:p>
          <a:p>
            <a:r>
              <a:rPr lang="pl-PL" b="1" dirty="0">
                <a:latin typeface="Calibri" panose="020F0502020204030204" pitchFamily="34" charset="0"/>
              </a:rPr>
              <a:t> </a:t>
            </a:r>
            <a:endParaRPr lang="pl-PL" sz="1600" dirty="0">
              <a:latin typeface="Calibri" panose="020F0502020204030204" pitchFamily="34" charset="0"/>
            </a:endParaRPr>
          </a:p>
          <a:p>
            <a:r>
              <a:rPr lang="pl-PL" sz="1600" dirty="0">
                <a:latin typeface="Calibri" panose="020F0502020204030204" pitchFamily="34" charset="0"/>
              </a:rPr>
              <a:t> </a:t>
            </a:r>
          </a:p>
          <a:p>
            <a:r>
              <a:rPr lang="pl-PL" b="1" dirty="0">
                <a:solidFill>
                  <a:srgbClr val="005DA2"/>
                </a:solidFill>
                <a:latin typeface="Calibri" panose="020F0502020204030204" pitchFamily="34" charset="0"/>
              </a:rPr>
              <a:t>III miejsce</a:t>
            </a:r>
            <a:r>
              <a:rPr lang="pl-PL" b="1" dirty="0">
                <a:latin typeface="Calibri" panose="020F0502020204030204" pitchFamily="34" charset="0"/>
              </a:rPr>
              <a:t/>
            </a:r>
            <a:br>
              <a:rPr lang="pl-PL" b="1" dirty="0">
                <a:latin typeface="Calibri" panose="020F0502020204030204" pitchFamily="34" charset="0"/>
              </a:rPr>
            </a:br>
            <a:r>
              <a:rPr lang="pl-PL" b="1" i="1" dirty="0">
                <a:latin typeface="Calibri" panose="020F0502020204030204" pitchFamily="34" charset="0"/>
              </a:rPr>
              <a:t>Parki krajobrazowe w Polsce, </a:t>
            </a:r>
            <a:endParaRPr lang="pl-PL" b="1" i="1" dirty="0" smtClean="0">
              <a:latin typeface="Calibri" panose="020F0502020204030204" pitchFamily="34" charset="0"/>
            </a:endParaRPr>
          </a:p>
          <a:p>
            <a:r>
              <a:rPr lang="pl-PL" b="1" dirty="0" smtClean="0">
                <a:latin typeface="Calibri" panose="020F0502020204030204" pitchFamily="34" charset="0"/>
              </a:rPr>
              <a:t>Beata </a:t>
            </a:r>
            <a:r>
              <a:rPr lang="pl-PL" b="1" dirty="0">
                <a:latin typeface="Calibri" panose="020F0502020204030204" pitchFamily="34" charset="0"/>
              </a:rPr>
              <a:t>Raszka, </a:t>
            </a:r>
            <a:endParaRPr lang="pl-PL" b="1" dirty="0" smtClean="0">
              <a:latin typeface="Calibri" panose="020F0502020204030204" pitchFamily="34" charset="0"/>
            </a:endParaRPr>
          </a:p>
          <a:p>
            <a:r>
              <a:rPr lang="pl-PL" b="1" dirty="0" smtClean="0">
                <a:latin typeface="Calibri" panose="020F0502020204030204" pitchFamily="34" charset="0"/>
              </a:rPr>
              <a:t>Piotr </a:t>
            </a:r>
            <a:r>
              <a:rPr lang="pl-PL" b="1" dirty="0">
                <a:latin typeface="Calibri" panose="020F0502020204030204" pitchFamily="34" charset="0"/>
              </a:rPr>
              <a:t>Krajewski, </a:t>
            </a:r>
            <a:endParaRPr lang="pl-PL" b="1" dirty="0" smtClean="0">
              <a:latin typeface="Calibri" panose="020F0502020204030204" pitchFamily="34" charset="0"/>
            </a:endParaRPr>
          </a:p>
          <a:p>
            <a:r>
              <a:rPr lang="pl-PL" b="1" dirty="0" smtClean="0">
                <a:latin typeface="Calibri" panose="020F0502020204030204" pitchFamily="34" charset="0"/>
              </a:rPr>
              <a:t>Robert </a:t>
            </a:r>
            <a:r>
              <a:rPr lang="pl-PL" b="1" dirty="0">
                <a:latin typeface="Calibri" panose="020F0502020204030204" pitchFamily="34" charset="0"/>
              </a:rPr>
              <a:t>Kalbarczyk, </a:t>
            </a:r>
            <a:endParaRPr lang="pl-PL" b="1" dirty="0" smtClean="0">
              <a:latin typeface="Calibri" panose="020F0502020204030204" pitchFamily="34" charset="0"/>
            </a:endParaRPr>
          </a:p>
          <a:p>
            <a:r>
              <a:rPr lang="pl-PL" b="1" dirty="0" smtClean="0">
                <a:latin typeface="Calibri" panose="020F0502020204030204" pitchFamily="34" charset="0"/>
              </a:rPr>
              <a:t>Eliza </a:t>
            </a:r>
            <a:r>
              <a:rPr lang="pl-PL" b="1" dirty="0">
                <a:latin typeface="Calibri" panose="020F0502020204030204" pitchFamily="34" charset="0"/>
              </a:rPr>
              <a:t>Kalbarczyk, </a:t>
            </a:r>
            <a:endParaRPr lang="pl-PL" b="1" dirty="0" smtClean="0">
              <a:latin typeface="Calibri" panose="020F0502020204030204" pitchFamily="34" charset="0"/>
            </a:endParaRPr>
          </a:p>
          <a:p>
            <a:r>
              <a:rPr lang="pl-PL" b="1" dirty="0" smtClean="0">
                <a:latin typeface="Calibri" panose="020F0502020204030204" pitchFamily="34" charset="0"/>
              </a:rPr>
              <a:t>Krzysztof </a:t>
            </a:r>
            <a:r>
              <a:rPr lang="pl-PL" b="1" dirty="0">
                <a:latin typeface="Calibri" panose="020F0502020204030204" pitchFamily="34" charset="0"/>
              </a:rPr>
              <a:t>Kasprzak. </a:t>
            </a:r>
            <a:endParaRPr lang="pl-PL" b="1" dirty="0" smtClean="0">
              <a:latin typeface="Calibri" panose="020F0502020204030204" pitchFamily="34" charset="0"/>
            </a:endParaRPr>
          </a:p>
          <a:p>
            <a:r>
              <a:rPr lang="pl-PL" b="1" dirty="0" smtClean="0">
                <a:latin typeface="Calibri" panose="020F0502020204030204" pitchFamily="34" charset="0"/>
              </a:rPr>
              <a:t>Wydawnictwo </a:t>
            </a:r>
            <a:r>
              <a:rPr lang="pl-PL" b="1" dirty="0">
                <a:latin typeface="Calibri" panose="020F0502020204030204" pitchFamily="34" charset="0"/>
              </a:rPr>
              <a:t>Dragon, </a:t>
            </a:r>
            <a:endParaRPr lang="pl-PL" b="1" dirty="0" smtClean="0">
              <a:latin typeface="Calibri" panose="020F0502020204030204" pitchFamily="34" charset="0"/>
            </a:endParaRPr>
          </a:p>
          <a:p>
            <a:r>
              <a:rPr lang="pl-PL" b="1" dirty="0" smtClean="0">
                <a:latin typeface="Calibri" panose="020F0502020204030204" pitchFamily="34" charset="0"/>
              </a:rPr>
              <a:t>Bielsko-Biała </a:t>
            </a:r>
            <a:r>
              <a:rPr lang="pl-PL" b="1" dirty="0">
                <a:latin typeface="Calibri" panose="020F0502020204030204" pitchFamily="34" charset="0"/>
              </a:rPr>
              <a:t>2015. </a:t>
            </a:r>
          </a:p>
          <a:p>
            <a:endParaRPr lang="pl-PL" sz="1600" dirty="0" smtClean="0">
              <a:latin typeface="Calibri" panose="020F0502020204030204" pitchFamily="34" charset="0"/>
            </a:endParaRPr>
          </a:p>
          <a:p>
            <a:endParaRPr lang="pl-PL" sz="1600" dirty="0">
              <a:latin typeface="Calibri" panose="020F0502020204030204" pitchFamily="34" charset="0"/>
            </a:endParaRPr>
          </a:p>
          <a:p>
            <a:endParaRPr lang="pl-PL" sz="1600" dirty="0" smtClean="0">
              <a:latin typeface="Calibri" panose="020F0502020204030204" pitchFamily="34" charset="0"/>
            </a:endParaRPr>
          </a:p>
          <a:p>
            <a:pPr algn="ctr"/>
            <a:r>
              <a:rPr lang="pl-PL" i="1" dirty="0" smtClean="0">
                <a:solidFill>
                  <a:srgbClr val="005DA2"/>
                </a:solidFill>
                <a:latin typeface="Calibri" panose="020F0502020204030204" pitchFamily="34" charset="0"/>
              </a:rPr>
              <a:t>Za </a:t>
            </a:r>
            <a:r>
              <a:rPr lang="pl-PL" i="1" dirty="0">
                <a:solidFill>
                  <a:srgbClr val="005DA2"/>
                </a:solidFill>
                <a:latin typeface="Calibri" panose="020F0502020204030204" pitchFamily="34" charset="0"/>
              </a:rPr>
              <a:t>kompleksowe ujęcie podjętej tematyki w skali krajowej </a:t>
            </a:r>
            <a:endParaRPr lang="pl-PL" i="1" dirty="0" smtClean="0">
              <a:solidFill>
                <a:srgbClr val="005DA2"/>
              </a:solidFill>
              <a:latin typeface="Calibri" panose="020F0502020204030204" pitchFamily="34" charset="0"/>
            </a:endParaRPr>
          </a:p>
          <a:p>
            <a:pPr algn="ctr"/>
            <a:r>
              <a:rPr lang="pl-PL" i="1" dirty="0" smtClean="0">
                <a:solidFill>
                  <a:srgbClr val="005DA2"/>
                </a:solidFill>
                <a:latin typeface="Calibri" panose="020F0502020204030204" pitchFamily="34" charset="0"/>
              </a:rPr>
              <a:t>przy </a:t>
            </a:r>
            <a:r>
              <a:rPr lang="pl-PL" i="1" dirty="0">
                <a:solidFill>
                  <a:srgbClr val="005DA2"/>
                </a:solidFill>
                <a:latin typeface="Calibri" panose="020F0502020204030204" pitchFamily="34" charset="0"/>
              </a:rPr>
              <a:t>wysokiej wartości fotograficznej </a:t>
            </a:r>
            <a:r>
              <a:rPr lang="pl-PL" i="1" dirty="0" smtClean="0">
                <a:solidFill>
                  <a:srgbClr val="005DA2"/>
                </a:solidFill>
                <a:latin typeface="Calibri" panose="020F0502020204030204" pitchFamily="34" charset="0"/>
              </a:rPr>
              <a:t>i </a:t>
            </a:r>
            <a:r>
              <a:rPr lang="pl-PL" i="1" dirty="0">
                <a:solidFill>
                  <a:srgbClr val="005DA2"/>
                </a:solidFill>
                <a:latin typeface="Calibri" panose="020F0502020204030204" pitchFamily="34" charset="0"/>
              </a:rPr>
              <a:t>krajoznawczej zdjęć, </a:t>
            </a:r>
            <a:endParaRPr lang="pl-PL" i="1" dirty="0" smtClean="0">
              <a:solidFill>
                <a:srgbClr val="005DA2"/>
              </a:solidFill>
              <a:latin typeface="Calibri" panose="020F0502020204030204" pitchFamily="34" charset="0"/>
            </a:endParaRPr>
          </a:p>
          <a:p>
            <a:pPr algn="ctr"/>
            <a:r>
              <a:rPr lang="pl-PL" i="1" dirty="0" smtClean="0">
                <a:solidFill>
                  <a:srgbClr val="005DA2"/>
                </a:solidFill>
                <a:latin typeface="Calibri" panose="020F0502020204030204" pitchFamily="34" charset="0"/>
              </a:rPr>
              <a:t>dobre </a:t>
            </a:r>
            <a:r>
              <a:rPr lang="pl-PL" i="1" dirty="0">
                <a:solidFill>
                  <a:srgbClr val="005DA2"/>
                </a:solidFill>
                <a:latin typeface="Calibri" panose="020F0502020204030204" pitchFamily="34" charset="0"/>
              </a:rPr>
              <a:t>ujęcie w aspekcie kartograficznym </a:t>
            </a:r>
            <a:r>
              <a:rPr lang="pl-PL" i="1" dirty="0" smtClean="0">
                <a:solidFill>
                  <a:srgbClr val="005DA2"/>
                </a:solidFill>
                <a:latin typeface="Calibri" panose="020F0502020204030204" pitchFamily="34" charset="0"/>
              </a:rPr>
              <a:t>i </a:t>
            </a:r>
            <a:r>
              <a:rPr lang="pl-PL" i="1" dirty="0">
                <a:solidFill>
                  <a:srgbClr val="005DA2"/>
                </a:solidFill>
                <a:latin typeface="Calibri" panose="020F0502020204030204" pitchFamily="34" charset="0"/>
              </a:rPr>
              <a:t>dobre opisy poszczególnych obiektów </a:t>
            </a:r>
            <a:endParaRPr lang="pl-PL" i="1" dirty="0" smtClean="0">
              <a:solidFill>
                <a:srgbClr val="005DA2"/>
              </a:solidFill>
              <a:latin typeface="Calibri" panose="020F0502020204030204" pitchFamily="34" charset="0"/>
            </a:endParaRPr>
          </a:p>
          <a:p>
            <a:pPr algn="ctr"/>
            <a:r>
              <a:rPr lang="pl-PL" i="1" dirty="0" smtClean="0">
                <a:solidFill>
                  <a:srgbClr val="005DA2"/>
                </a:solidFill>
                <a:latin typeface="Calibri" panose="020F0502020204030204" pitchFamily="34" charset="0"/>
              </a:rPr>
              <a:t>o </a:t>
            </a:r>
            <a:r>
              <a:rPr lang="pl-PL" i="1" dirty="0">
                <a:solidFill>
                  <a:srgbClr val="005DA2"/>
                </a:solidFill>
                <a:latin typeface="Calibri" panose="020F0502020204030204" pitchFamily="34" charset="0"/>
              </a:rPr>
              <a:t>znamionach prawidłowej pojemności </a:t>
            </a:r>
            <a:r>
              <a:rPr lang="pl-PL" i="1" dirty="0" smtClean="0">
                <a:solidFill>
                  <a:srgbClr val="005DA2"/>
                </a:solidFill>
                <a:latin typeface="Calibri" panose="020F0502020204030204" pitchFamily="34" charset="0"/>
              </a:rPr>
              <a:t>informacji </a:t>
            </a:r>
            <a:r>
              <a:rPr lang="pl-PL" i="1" dirty="0">
                <a:solidFill>
                  <a:srgbClr val="005DA2"/>
                </a:solidFill>
                <a:latin typeface="Calibri" panose="020F0502020204030204" pitchFamily="34" charset="0"/>
              </a:rPr>
              <a:t>krajoznawczo-turystycznej</a:t>
            </a:r>
            <a:r>
              <a:rPr lang="pl-PL" i="1" dirty="0" smtClean="0">
                <a:solidFill>
                  <a:srgbClr val="005DA2"/>
                </a:solidFill>
                <a:latin typeface="Calibri" panose="020F0502020204030204" pitchFamily="34" charset="0"/>
              </a:rPr>
              <a:t>.</a:t>
            </a:r>
            <a:endParaRPr lang="pl-PL" i="1" dirty="0">
              <a:solidFill>
                <a:srgbClr val="005DA2"/>
              </a:solidFill>
              <a:latin typeface="Calibri" panose="020F0502020204030204" pitchFamily="34" charset="0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0" y="32657"/>
            <a:ext cx="914400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500" b="1" dirty="0" smtClean="0">
                <a:ln w="3175" cmpd="sng">
                  <a:noFill/>
                  <a:prstDash val="solid"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XXIV  </a:t>
            </a:r>
            <a:r>
              <a:rPr lang="pl-PL" altLang="pl-PL" sz="1500" b="1" dirty="0" smtClean="0">
                <a:ln w="3175" cmpd="sng">
                  <a:noFill/>
                  <a:prstDash val="solid"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OGÓLNOPOLSKI PRZEGLĄD KSIĄŻKI KRAJOZNAWCZEJ I TURYSTYCZNEJ ∙ POZNAŃ 2015</a:t>
            </a:r>
            <a:endParaRPr lang="pl-PL" sz="1500" b="1" dirty="0">
              <a:ln w="3175" cmpd="sng">
                <a:noFill/>
                <a:prstDash val="solid"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Picture 2" descr="K:\Przeglądy KKiT\Przegląd 2015\OKŁADKI\ALBUMY III miejsc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999" y="1372614"/>
            <a:ext cx="2316991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2460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zejrzystość">
  <a:themeElements>
    <a:clrScheme name="PRZEGLĄD KSIĄŻKI">
      <a:dk1>
        <a:sysClr val="windowText" lastClr="000000"/>
      </a:dk1>
      <a:lt1>
        <a:sysClr val="window" lastClr="FFFFFF"/>
      </a:lt1>
      <a:dk2>
        <a:srgbClr val="073763"/>
      </a:dk2>
      <a:lt2>
        <a:srgbClr val="C4EEFF"/>
      </a:lt2>
      <a:accent1>
        <a:srgbClr val="005A9E"/>
      </a:accent1>
      <a:accent2>
        <a:srgbClr val="0070C0"/>
      </a:accent2>
      <a:accent3>
        <a:srgbClr val="009DD9"/>
      </a:accent3>
      <a:accent4>
        <a:srgbClr val="68B1F4"/>
      </a:accent4>
      <a:accent5>
        <a:srgbClr val="68B1F4"/>
      </a:accent5>
      <a:accent6>
        <a:srgbClr val="073763"/>
      </a:accent6>
      <a:hlink>
        <a:srgbClr val="1C8AEE"/>
      </a:hlink>
      <a:folHlink>
        <a:srgbClr val="4FCEFF"/>
      </a:folHlink>
    </a:clrScheme>
    <a:fontScheme name="Office — klasyczny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rzejrzystość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4851</TotalTime>
  <Words>1195</Words>
  <Application>Microsoft Office PowerPoint</Application>
  <PresentationFormat>Pokaz na ekranie (4:3)</PresentationFormat>
  <Paragraphs>608</Paragraphs>
  <Slides>55</Slides>
  <Notes>1</Notes>
  <HiddenSlides>0</HiddenSlides>
  <MMClips>0</MMClips>
  <ScaleCrop>false</ScaleCrop>
  <HeadingPairs>
    <vt:vector size="6" baseType="variant"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55</vt:i4>
      </vt:variant>
    </vt:vector>
  </HeadingPairs>
  <TitlesOfParts>
    <vt:vector size="57" baseType="lpstr">
      <vt:lpstr>Przejrzystość</vt:lpstr>
      <vt:lpstr>Acrobat Document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Monika Luty</dc:creator>
  <cp:lastModifiedBy>Monika Luty</cp:lastModifiedBy>
  <cp:revision>289</cp:revision>
  <cp:lastPrinted>2014-10-21T17:02:33Z</cp:lastPrinted>
  <dcterms:created xsi:type="dcterms:W3CDTF">2011-10-11T14:41:57Z</dcterms:created>
  <dcterms:modified xsi:type="dcterms:W3CDTF">2015-10-13T12:07:19Z</dcterms:modified>
</cp:coreProperties>
</file>